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0" r:id="rId1"/>
  </p:sldMasterIdLst>
  <p:notesMasterIdLst>
    <p:notesMasterId r:id="rId14"/>
  </p:notesMasterIdLst>
  <p:sldIdLst>
    <p:sldId id="266" r:id="rId2"/>
    <p:sldId id="256" r:id="rId3"/>
    <p:sldId id="257" r:id="rId4"/>
    <p:sldId id="258" r:id="rId5"/>
    <p:sldId id="259" r:id="rId6"/>
    <p:sldId id="260" r:id="rId7"/>
    <p:sldId id="261" r:id="rId8"/>
    <p:sldId id="262" r:id="rId9"/>
    <p:sldId id="263" r:id="rId10"/>
    <p:sldId id="264" r:id="rId11"/>
    <p:sldId id="265" r:id="rId12"/>
    <p:sldId id="267" r:id="rId13"/>
  </p:sldIdLst>
  <p:sldSz cx="14630400" cy="8229600"/>
  <p:notesSz cx="8229600" cy="14630400"/>
  <p:embeddedFontLst>
    <p:embeddedFont>
      <p:font typeface="Century Gothic" panose="020B0502020202020204" pitchFamily="34" charset="0"/>
      <p:regular r:id="rId15"/>
      <p:bold r:id="rId16"/>
    </p:embeddedFont>
    <p:embeddedFont>
      <p:font typeface="Overpass" panose="020B0604020202020204" charset="0"/>
      <p:regular r:id="rId17"/>
    </p:embeddedFont>
    <p:embeddedFont>
      <p:font typeface="Wingdings 3" panose="05040102010807070707" pitchFamily="18" charset="2"/>
      <p:regular r:id="rId1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5" d="100"/>
          <a:sy n="65" d="100"/>
        </p:scale>
        <p:origin x="83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967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85946" y="1737361"/>
            <a:ext cx="10590790" cy="3995497"/>
          </a:xfrm>
        </p:spPr>
        <p:txBody>
          <a:bodyPr anchor="b"/>
          <a:lstStyle>
            <a:lvl1pPr>
              <a:defRPr sz="8640"/>
            </a:lvl1pPr>
          </a:lstStyle>
          <a:p>
            <a:r>
              <a:rPr lang="en-US"/>
              <a:t>Click to edit Master title style</a:t>
            </a:r>
            <a:endParaRPr lang="en-US" dirty="0"/>
          </a:p>
        </p:txBody>
      </p:sp>
      <p:sp>
        <p:nvSpPr>
          <p:cNvPr id="3" name="Subtitle 2"/>
          <p:cNvSpPr>
            <a:spLocks noGrp="1"/>
          </p:cNvSpPr>
          <p:nvPr>
            <p:ph type="subTitle" idx="1"/>
          </p:nvPr>
        </p:nvSpPr>
        <p:spPr>
          <a:xfrm>
            <a:off x="1385946" y="5732856"/>
            <a:ext cx="10590790" cy="1033704"/>
          </a:xfrm>
        </p:spPr>
        <p:txBody>
          <a:bodyPr anchor="t"/>
          <a:lstStyle>
            <a:lvl1pPr marL="0" indent="0" algn="l">
              <a:buNone/>
              <a:defRPr cap="all">
                <a:solidFill>
                  <a:schemeClr val="bg2">
                    <a:lumMod val="40000"/>
                    <a:lumOff val="6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00291211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8" y="5760704"/>
            <a:ext cx="10590788"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6" y="822960"/>
            <a:ext cx="10590790" cy="43687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7" y="6440790"/>
            <a:ext cx="10590787"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15917497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10590791" cy="2377440"/>
          </a:xfrm>
        </p:spPr>
        <p:txBody>
          <a:bodyPr/>
          <a:lstStyle>
            <a:lvl1pPr>
              <a:defRPr sz="5760"/>
            </a:lvl1pPr>
          </a:lstStyle>
          <a:p>
            <a:r>
              <a:rPr lang="en-US"/>
              <a:t>Click to edit Master title style</a:t>
            </a:r>
            <a:endParaRPr lang="en-US" dirty="0"/>
          </a:p>
        </p:txBody>
      </p:sp>
      <p:sp>
        <p:nvSpPr>
          <p:cNvPr id="8" name="Text Placeholder 3"/>
          <p:cNvSpPr>
            <a:spLocks noGrp="1"/>
          </p:cNvSpPr>
          <p:nvPr>
            <p:ph type="body" sz="half" idx="2"/>
          </p:nvPr>
        </p:nvSpPr>
        <p:spPr>
          <a:xfrm>
            <a:off x="1385945" y="4389120"/>
            <a:ext cx="10590791" cy="283464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9137830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762" y="1737360"/>
            <a:ext cx="9599178" cy="2788049"/>
          </a:xfrm>
        </p:spPr>
        <p:txBody>
          <a:bodyPr/>
          <a:lstStyle>
            <a:lvl1pPr>
              <a:defRPr sz="5760"/>
            </a:lvl1pPr>
          </a:lstStyle>
          <a:p>
            <a:r>
              <a:rPr lang="en-US"/>
              <a:t>Click to edit Master title style</a:t>
            </a:r>
            <a:endParaRPr lang="en-US" dirty="0"/>
          </a:p>
        </p:txBody>
      </p:sp>
      <p:sp>
        <p:nvSpPr>
          <p:cNvPr id="11" name="Text Placeholder 3"/>
          <p:cNvSpPr>
            <a:spLocks noGrp="1"/>
          </p:cNvSpPr>
          <p:nvPr>
            <p:ph type="body" sz="half" idx="14"/>
          </p:nvPr>
        </p:nvSpPr>
        <p:spPr>
          <a:xfrm>
            <a:off x="2316481" y="4525409"/>
            <a:ext cx="8735579" cy="410609"/>
          </a:xfrm>
        </p:spPr>
        <p:txBody>
          <a:bodyPr vert="horz" lIns="91440" tIns="45720" rIns="91440" bIns="45720" rtlCol="0" anchor="t">
            <a:normAutofit/>
          </a:bodyPr>
          <a:lstStyle>
            <a:lvl1pPr marL="0" indent="0">
              <a:buNone/>
              <a:defRPr lang="en-US" sz="1680" b="0" i="0" kern="1200" cap="small" dirty="0">
                <a:solidFill>
                  <a:schemeClr val="bg2">
                    <a:lumMod val="40000"/>
                    <a:lumOff val="60000"/>
                  </a:schemeClr>
                </a:solidFill>
                <a:latin typeface="+mj-lt"/>
                <a:ea typeface="+mj-ea"/>
                <a:cs typeface="+mj-cs"/>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marL="0" lvl="0" indent="0">
              <a:buNone/>
            </a:pPr>
            <a:r>
              <a:rPr lang="en-US"/>
              <a:t>Click to edit Master text styles</a:t>
            </a:r>
          </a:p>
        </p:txBody>
      </p:sp>
      <p:sp>
        <p:nvSpPr>
          <p:cNvPr id="10" name="Text Placeholder 3"/>
          <p:cNvSpPr>
            <a:spLocks noGrp="1"/>
          </p:cNvSpPr>
          <p:nvPr>
            <p:ph type="body" sz="half" idx="2"/>
          </p:nvPr>
        </p:nvSpPr>
        <p:spPr>
          <a:xfrm>
            <a:off x="1385945" y="5220788"/>
            <a:ext cx="10590791" cy="201168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1077954" y="1165504"/>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
        <p:nvSpPr>
          <p:cNvPr id="15" name="TextBox 14"/>
          <p:cNvSpPr txBox="1"/>
          <p:nvPr/>
        </p:nvSpPr>
        <p:spPr>
          <a:xfrm>
            <a:off x="11196588" y="3136545"/>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Tree>
    <p:extLst>
      <p:ext uri="{BB962C8B-B14F-4D97-AF65-F5344CB8AC3E}">
        <p14:creationId xmlns:p14="http://schemas.microsoft.com/office/powerpoint/2010/main" val="70270427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85945" y="3749041"/>
            <a:ext cx="10590792" cy="198381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5732857"/>
            <a:ext cx="10590791" cy="1032480"/>
          </a:xfrm>
        </p:spPr>
        <p:txBody>
          <a:bodyPr anchor="t"/>
          <a:lstStyle>
            <a:lvl1pPr marL="0" indent="0" algn="l">
              <a:buNone/>
              <a:defRPr sz="2400" cap="none">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70712964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59537" y="2377440"/>
            <a:ext cx="353623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782956" y="32004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0392" y="2377440"/>
            <a:ext cx="352348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4647727" y="32004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2377440"/>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8549640" y="32004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3/27/2025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76115026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82956" y="5101139"/>
            <a:ext cx="352806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9" name="Picture Placeholder 2"/>
          <p:cNvSpPr>
            <a:spLocks noGrp="1" noChangeAspect="1"/>
          </p:cNvSpPr>
          <p:nvPr>
            <p:ph type="pic" idx="15"/>
          </p:nvPr>
        </p:nvSpPr>
        <p:spPr>
          <a:xfrm>
            <a:off x="782956" y="2651760"/>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782956" y="5792654"/>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7251" y="5101139"/>
            <a:ext cx="351663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0" name="Picture Placeholder 2"/>
          <p:cNvSpPr>
            <a:spLocks noGrp="1" noChangeAspect="1"/>
          </p:cNvSpPr>
          <p:nvPr>
            <p:ph type="pic" idx="21"/>
          </p:nvPr>
        </p:nvSpPr>
        <p:spPr>
          <a:xfrm>
            <a:off x="4667249" y="2651760"/>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4665627" y="5792653"/>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5101139"/>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1" name="Picture Placeholder 2"/>
          <p:cNvSpPr>
            <a:spLocks noGrp="1" noChangeAspect="1"/>
          </p:cNvSpPr>
          <p:nvPr>
            <p:ph type="pic" idx="22"/>
          </p:nvPr>
        </p:nvSpPr>
        <p:spPr>
          <a:xfrm>
            <a:off x="8549639" y="2651760"/>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8549491" y="5792650"/>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9" name="Straight Connector 18"/>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3/27/2025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0385838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9386362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965055" y="516256"/>
            <a:ext cx="2103121" cy="699135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782956" y="1064897"/>
            <a:ext cx="8907779" cy="644270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9596159"/>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30096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0522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8534151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91796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20389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96654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372398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376815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58174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409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1674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85948" y="3434080"/>
            <a:ext cx="10590788" cy="229877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all">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3/27/2025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65594137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23975" y="2472690"/>
            <a:ext cx="5275607" cy="503491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5392" y="2467311"/>
            <a:ext cx="5275609" cy="5040294"/>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3/27/2025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03438181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3975" y="2286000"/>
            <a:ext cx="527560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2397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5395" y="2286000"/>
            <a:ext cx="5275607"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78539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3/27/2025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55625469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3/27/2025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16043143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3/27/2025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29425082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4" y="1737360"/>
            <a:ext cx="4081277" cy="173736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5741540" y="1737360"/>
            <a:ext cx="6235196" cy="548640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85944" y="3755137"/>
            <a:ext cx="4081276" cy="3474719"/>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3/27/2025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2376245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4689" y="2225030"/>
            <a:ext cx="6111487" cy="188977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39455" y="1371600"/>
            <a:ext cx="3840480"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4389120"/>
            <a:ext cx="6101975" cy="1645920"/>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84191876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5.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9">
            <a:extLst>
              <a:ext uri="{28A0092B-C50C-407E-A947-70E740481C1C}">
                <a14:useLocalDpi xmlns:a14="http://schemas.microsoft.com/office/drawing/2010/main" val="0"/>
              </a:ext>
            </a:extLst>
          </a:blip>
          <a:srcRect l="3613"/>
          <a:stretch/>
        </p:blipFill>
        <p:spPr>
          <a:xfrm>
            <a:off x="0" y="3203623"/>
            <a:ext cx="4844414" cy="5025978"/>
          </a:xfrm>
          <a:prstGeom prst="rect">
            <a:avLst/>
          </a:prstGeom>
        </p:spPr>
      </p:pic>
      <p:pic>
        <p:nvPicPr>
          <p:cNvPr id="7" name="Picture 6"/>
          <p:cNvPicPr>
            <a:picLocks noChangeAspect="1"/>
          </p:cNvPicPr>
          <p:nvPr/>
        </p:nvPicPr>
        <p:blipFill rotWithShape="1">
          <a:blip r:embed="rId30">
            <a:extLst>
              <a:ext uri="{28A0092B-C50C-407E-A947-70E740481C1C}">
                <a14:useLocalDpi xmlns:a14="http://schemas.microsoft.com/office/drawing/2010/main" val="0"/>
              </a:ext>
            </a:extLst>
          </a:blip>
          <a:srcRect l="35640"/>
          <a:stretch/>
        </p:blipFill>
        <p:spPr>
          <a:xfrm>
            <a:off x="0" y="3470817"/>
            <a:ext cx="1826894" cy="2838544"/>
          </a:xfrm>
          <a:prstGeom prst="rect">
            <a:avLst/>
          </a:prstGeom>
        </p:spPr>
      </p:pic>
      <p:sp>
        <p:nvSpPr>
          <p:cNvPr id="16" name="Oval 15"/>
          <p:cNvSpPr/>
          <p:nvPr/>
        </p:nvSpPr>
        <p:spPr>
          <a:xfrm>
            <a:off x="10330814" y="2011680"/>
            <a:ext cx="3383280" cy="338328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31">
            <a:extLst>
              <a:ext uri="{28A0092B-C50C-407E-A947-70E740481C1C}">
                <a14:useLocalDpi xmlns:a14="http://schemas.microsoft.com/office/drawing/2010/main" val="0"/>
              </a:ext>
            </a:extLst>
          </a:blip>
          <a:srcRect t="28813"/>
          <a:stretch/>
        </p:blipFill>
        <p:spPr>
          <a:xfrm>
            <a:off x="9599295" y="1"/>
            <a:ext cx="1924064" cy="1369688"/>
          </a:xfrm>
          <a:prstGeom prst="rect">
            <a:avLst/>
          </a:prstGeom>
        </p:spPr>
      </p:pic>
      <p:pic>
        <p:nvPicPr>
          <p:cNvPr id="10" name="Picture 9"/>
          <p:cNvPicPr>
            <a:picLocks noChangeAspect="1"/>
          </p:cNvPicPr>
          <p:nvPr/>
        </p:nvPicPr>
        <p:blipFill rotWithShape="1">
          <a:blip r:embed="rId32">
            <a:extLst>
              <a:ext uri="{28A0092B-C50C-407E-A947-70E740481C1C}">
                <a14:useLocalDpi xmlns:a14="http://schemas.microsoft.com/office/drawing/2010/main" val="0"/>
              </a:ext>
            </a:extLst>
          </a:blip>
          <a:srcRect b="23320"/>
          <a:stretch/>
        </p:blipFill>
        <p:spPr>
          <a:xfrm>
            <a:off x="10327054" y="7315200"/>
            <a:ext cx="1192481" cy="914400"/>
          </a:xfrm>
          <a:prstGeom prst="rect">
            <a:avLst/>
          </a:prstGeom>
        </p:spPr>
      </p:pic>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775334" y="543262"/>
            <a:ext cx="11285668" cy="1680636"/>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323975" y="2463502"/>
            <a:ext cx="10735849" cy="503457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2186767" y="2148842"/>
            <a:ext cx="1188719" cy="365759"/>
          </a:xfrm>
          <a:prstGeom prst="rect">
            <a:avLst/>
          </a:prstGeom>
        </p:spPr>
        <p:txBody>
          <a:bodyPr vert="horz" lIns="91440" tIns="45720" rIns="91440" bIns="45720" rtlCol="0" anchor="t"/>
          <a:lstStyle>
            <a:lvl1pPr algn="l">
              <a:defRPr sz="1320" b="0" i="0">
                <a:solidFill>
                  <a:schemeClr val="tx1">
                    <a:tint val="75000"/>
                    <a:alpha val="60000"/>
                  </a:schemeClr>
                </a:solidFill>
              </a:defRPr>
            </a:lvl1pPr>
          </a:lstStyle>
          <a:p>
            <a:fld id="{4AAD347D-5ACD-4C99-B74B-A9C85AD731AF}" type="datetimeFigureOut">
              <a:rPr lang="en-US" dirty="0"/>
              <a:t>3/27/2025</a:t>
            </a:fld>
            <a:endParaRPr lang="en-US" dirty="0"/>
          </a:p>
        </p:txBody>
      </p:sp>
      <p:sp>
        <p:nvSpPr>
          <p:cNvPr id="5" name="Footer Placeholder 4"/>
          <p:cNvSpPr>
            <a:spLocks noGrp="1"/>
          </p:cNvSpPr>
          <p:nvPr>
            <p:ph type="ftr" sz="quarter" idx="3"/>
          </p:nvPr>
        </p:nvSpPr>
        <p:spPr>
          <a:xfrm rot="5400000">
            <a:off x="10741888" y="3870357"/>
            <a:ext cx="4631754" cy="365761"/>
          </a:xfrm>
          <a:prstGeom prst="rect">
            <a:avLst/>
          </a:prstGeom>
        </p:spPr>
        <p:txBody>
          <a:bodyPr vert="horz" lIns="91440" tIns="45720" rIns="91440" bIns="45720" rtlCol="0" anchor="b"/>
          <a:lstStyle>
            <a:lvl1pPr algn="l">
              <a:defRPr sz="132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30598185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hf sldNum="0" hdr="0" ftr="0" dt="0"/>
  <p:txStyles>
    <p:titleStyle>
      <a:lvl1pPr algn="l" defTabSz="548640" rtl="0" eaLnBrk="1" latinLnBrk="0" hangingPunct="1">
        <a:spcBef>
          <a:spcPct val="0"/>
        </a:spcBef>
        <a:buNone/>
        <a:defRPr sz="504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1pPr>
      <a:lvl2pPr marL="891540" indent="-34290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160" b="0" i="0" kern="1200">
          <a:solidFill>
            <a:schemeClr val="tx1"/>
          </a:solidFill>
          <a:latin typeface="+mj-lt"/>
          <a:ea typeface="+mj-ea"/>
          <a:cs typeface="+mj-cs"/>
        </a:defRPr>
      </a:lvl2pPr>
      <a:lvl3pPr marL="13716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920" b="0" i="0" kern="1200">
          <a:solidFill>
            <a:schemeClr val="tx1"/>
          </a:solidFill>
          <a:latin typeface="+mj-lt"/>
          <a:ea typeface="+mj-ea"/>
          <a:cs typeface="+mj-cs"/>
        </a:defRPr>
      </a:lvl3pPr>
      <a:lvl4pPr marL="19202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4pPr>
      <a:lvl5pPr marL="246888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5pPr>
      <a:lvl6pPr marL="30072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6pPr>
      <a:lvl7pPr marL="356616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7pPr>
      <a:lvl8pPr marL="41148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8pPr>
      <a:lvl9pPr marL="46634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5.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1992072" y="2306521"/>
            <a:ext cx="10896193" cy="789958"/>
          </a:xfrm>
        </p:spPr>
        <p:txBody>
          <a:bodyPr>
            <a:noAutofit/>
          </a:bodyPr>
          <a:lstStyle/>
          <a:p>
            <a:pPr algn="ctr"/>
            <a:r>
              <a:rPr lang="en-IN" altLang="en-US" sz="4800" b="1" dirty="0">
                <a:gradFill>
                  <a:gsLst>
                    <a:gs pos="0">
                      <a:srgbClr val="E30000"/>
                    </a:gs>
                    <a:gs pos="100000">
                      <a:srgbClr val="760303"/>
                    </a:gs>
                  </a:gsLst>
                  <a:lin scaled="0"/>
                </a:gradFill>
              </a:rPr>
              <a:t>JAIPUR NATIONAL </a:t>
            </a:r>
            <a:r>
              <a:rPr lang="en-IN" altLang="en-US" sz="4800" b="1" dirty="0">
                <a:gradFill>
                  <a:gsLst>
                    <a:gs pos="0">
                      <a:srgbClr val="E30000"/>
                    </a:gs>
                    <a:gs pos="100000">
                      <a:srgbClr val="760303"/>
                    </a:gs>
                  </a:gsLst>
                  <a:lin scaled="0"/>
                </a:gradFill>
                <a:effectLst>
                  <a:outerShdw blurRad="38100" dist="19050" dir="2700000" algn="tl" rotWithShape="0">
                    <a:schemeClr val="dk1">
                      <a:alpha val="40000"/>
                    </a:schemeClr>
                  </a:outerShdw>
                </a:effectLst>
              </a:rPr>
              <a:t>UNIVERSITY</a:t>
            </a:r>
          </a:p>
        </p:txBody>
      </p:sp>
      <p:sp>
        <p:nvSpPr>
          <p:cNvPr id="3" name="Subtitle 2"/>
          <p:cNvSpPr>
            <a:spLocks noGrp="1"/>
          </p:cNvSpPr>
          <p:nvPr>
            <p:ph sz="half" idx="1"/>
          </p:nvPr>
        </p:nvSpPr>
        <p:spPr>
          <a:xfrm>
            <a:off x="304800" y="3840480"/>
            <a:ext cx="7135368" cy="3988308"/>
          </a:xfrm>
        </p:spPr>
        <p:txBody>
          <a:bodyPr>
            <a:normAutofit/>
          </a:bodyPr>
          <a:lstStyle/>
          <a:p>
            <a:pPr lvl="0">
              <a:buFont typeface="Arial" panose="020B0604020202020204" pitchFamily="34" charset="0"/>
              <a:buChar char="•"/>
            </a:pPr>
            <a:r>
              <a:rPr lang="en-US" sz="2880" dirty="0">
                <a:solidFill>
                  <a:schemeClr val="bg1"/>
                </a:solidFill>
              </a:rPr>
              <a:t>NAME - </a:t>
            </a:r>
            <a:r>
              <a:rPr lang="en-IN" sz="2880" dirty="0">
                <a:solidFill>
                  <a:schemeClr val="bg1"/>
                </a:solidFill>
              </a:rPr>
              <a:t>Shubham Kashyap</a:t>
            </a:r>
            <a:endParaRPr lang="en-US" sz="2880" dirty="0">
              <a:solidFill>
                <a:schemeClr val="bg1"/>
              </a:solidFill>
            </a:endParaRPr>
          </a:p>
          <a:p>
            <a:pPr>
              <a:buFont typeface="Arial" panose="020B0604020202020204" pitchFamily="34" charset="0"/>
              <a:buChar char="•"/>
            </a:pPr>
            <a:r>
              <a:rPr lang="en-US" sz="2880" dirty="0">
                <a:solidFill>
                  <a:schemeClr val="accent1">
                    <a:lumMod val="75000"/>
                  </a:schemeClr>
                </a:solidFill>
              </a:rPr>
              <a:t>COURSE - B-TECH (C.S.E)</a:t>
            </a:r>
            <a:endParaRPr lang="en-US" sz="2880" dirty="0"/>
          </a:p>
          <a:p>
            <a:pPr>
              <a:buFont typeface="Arial" panose="020B0604020202020204" pitchFamily="34" charset="0"/>
              <a:buChar char="•"/>
            </a:pPr>
            <a:r>
              <a:rPr lang="en-US" sz="2880" dirty="0">
                <a:solidFill>
                  <a:schemeClr val="accent1">
                    <a:lumMod val="60000"/>
                    <a:lumOff val="40000"/>
                  </a:schemeClr>
                </a:solidFill>
              </a:rPr>
              <a:t>ROLL N</a:t>
            </a:r>
            <a:r>
              <a:rPr lang="en-IN" altLang="en-US" sz="2880" dirty="0">
                <a:solidFill>
                  <a:schemeClr val="accent1">
                    <a:lumMod val="60000"/>
                    <a:lumOff val="40000"/>
                  </a:schemeClr>
                </a:solidFill>
              </a:rPr>
              <a:t>O. </a:t>
            </a:r>
            <a:r>
              <a:rPr lang="en-US" altLang="en-US" sz="2880" dirty="0">
                <a:solidFill>
                  <a:schemeClr val="accent1">
                    <a:lumMod val="60000"/>
                    <a:lumOff val="40000"/>
                  </a:schemeClr>
                </a:solidFill>
              </a:rPr>
              <a:t>– 35</a:t>
            </a:r>
            <a:endParaRPr lang="en-US" sz="2880" dirty="0">
              <a:solidFill>
                <a:schemeClr val="accent1">
                  <a:lumMod val="60000"/>
                  <a:lumOff val="40000"/>
                </a:schemeClr>
              </a:solidFill>
            </a:endParaRPr>
          </a:p>
          <a:p>
            <a:pPr>
              <a:buFont typeface="Arial" panose="020B0604020202020204" pitchFamily="34" charset="0"/>
              <a:buChar char="•"/>
            </a:pPr>
            <a:r>
              <a:rPr lang="en-IN" altLang="en-US" sz="2880" dirty="0">
                <a:solidFill>
                  <a:schemeClr val="accent3"/>
                </a:solidFill>
              </a:rPr>
              <a:t>SEMESTER - 6th</a:t>
            </a:r>
          </a:p>
        </p:txBody>
      </p:sp>
      <p:sp>
        <p:nvSpPr>
          <p:cNvPr id="4" name="Content Placeholder 3"/>
          <p:cNvSpPr>
            <a:spLocks noGrp="1"/>
          </p:cNvSpPr>
          <p:nvPr>
            <p:ph sz="half" idx="2"/>
          </p:nvPr>
        </p:nvSpPr>
        <p:spPr>
          <a:xfrm>
            <a:off x="7787640" y="3840480"/>
            <a:ext cx="6268212" cy="4014216"/>
          </a:xfrm>
        </p:spPr>
        <p:txBody>
          <a:bodyPr>
            <a:normAutofit/>
          </a:bodyPr>
          <a:lstStyle/>
          <a:p>
            <a:pPr>
              <a:buFont typeface="Arial" panose="020B0604020202020204" pitchFamily="34" charset="0"/>
              <a:buChar char="•"/>
            </a:pPr>
            <a:r>
              <a:rPr lang="en-IN" altLang="en-US" sz="2880" dirty="0">
                <a:solidFill>
                  <a:srgbClr val="00B0F0"/>
                </a:solidFill>
              </a:rPr>
              <a:t>SUBJECT – Java </a:t>
            </a:r>
          </a:p>
          <a:p>
            <a:pPr>
              <a:buFont typeface="Arial" panose="020B0604020202020204" pitchFamily="34" charset="0"/>
              <a:buChar char="•"/>
            </a:pPr>
            <a:endParaRPr lang="en-IN" altLang="en-US" sz="2880" dirty="0">
              <a:solidFill>
                <a:srgbClr val="00B0F0"/>
              </a:solidFill>
            </a:endParaRPr>
          </a:p>
          <a:p>
            <a:pPr>
              <a:buFont typeface="Arial" panose="020B0604020202020204" pitchFamily="34" charset="0"/>
              <a:buChar char="•"/>
            </a:pPr>
            <a:r>
              <a:rPr lang="en-IN" altLang="en-US" sz="2880" dirty="0">
                <a:solidFill>
                  <a:srgbClr val="FF0000"/>
                </a:solidFill>
              </a:rPr>
              <a:t>TOPIC –</a:t>
            </a:r>
            <a:r>
              <a:rPr lang="en-US" sz="2800" b="0" i="0" dirty="0">
                <a:solidFill>
                  <a:srgbClr val="FF0000"/>
                </a:solidFill>
                <a:effectLst/>
              </a:rPr>
              <a:t>Generic Programming</a:t>
            </a:r>
          </a:p>
          <a:p>
            <a:pPr>
              <a:buFont typeface="Arial" panose="020B0604020202020204" pitchFamily="34" charset="0"/>
              <a:buChar char="•"/>
            </a:pPr>
            <a:endParaRPr lang="en-US" sz="3600" b="1" i="0" kern="0" spc="-133" dirty="0">
              <a:solidFill>
                <a:srgbClr val="FFFFFF"/>
              </a:solidFill>
              <a:effectLst/>
              <a:latin typeface="Overpass Bold" pitchFamily="34" charset="0"/>
              <a:ea typeface="Overpass Bold" pitchFamily="34" charset="-122"/>
            </a:endParaRPr>
          </a:p>
          <a:p>
            <a:pPr>
              <a:buFont typeface="Arial" panose="020B0604020202020204" pitchFamily="34" charset="0"/>
              <a:buChar char="•"/>
            </a:pPr>
            <a:r>
              <a:rPr lang="en-IN" altLang="en-US" sz="2880" dirty="0"/>
              <a:t>SUBMITED TO  - Ved Prakash sir</a:t>
            </a:r>
          </a:p>
        </p:txBody>
      </p:sp>
      <p:pic>
        <p:nvPicPr>
          <p:cNvPr id="10" name="Picture 9"/>
          <p:cNvPicPr>
            <a:picLocks noChangeAspect="1"/>
          </p:cNvPicPr>
          <p:nvPr/>
        </p:nvPicPr>
        <p:blipFill>
          <a:blip r:embed="rId2"/>
          <a:stretch>
            <a:fillRect/>
          </a:stretch>
        </p:blipFill>
        <p:spPr>
          <a:xfrm>
            <a:off x="6349392" y="374905"/>
            <a:ext cx="1931617" cy="193161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79978" y="612815"/>
            <a:ext cx="5243989" cy="655439"/>
          </a:xfrm>
          <a:prstGeom prst="rect">
            <a:avLst/>
          </a:prstGeom>
          <a:noFill/>
          <a:ln/>
        </p:spPr>
        <p:txBody>
          <a:bodyPr wrap="none" lIns="0" tIns="0" rIns="0" bIns="0" rtlCol="0" anchor="t"/>
          <a:lstStyle/>
          <a:p>
            <a:pPr marL="0" indent="0" algn="l">
              <a:lnSpc>
                <a:spcPts val="5150"/>
              </a:lnSpc>
              <a:buNone/>
            </a:pPr>
            <a:r>
              <a:rPr lang="en-US" sz="4100" b="1" kern="0" spc="-124" dirty="0">
                <a:solidFill>
                  <a:srgbClr val="FFFFFF"/>
                </a:solidFill>
                <a:latin typeface="Overpass Bold" pitchFamily="34" charset="0"/>
                <a:ea typeface="Overpass Bold" pitchFamily="34" charset="-122"/>
                <a:cs typeface="Overpass Bold" pitchFamily="34" charset="-120"/>
              </a:rPr>
              <a:t>Best Practices</a:t>
            </a:r>
            <a:endParaRPr lang="en-US" sz="4100" dirty="0"/>
          </a:p>
        </p:txBody>
      </p:sp>
      <p:sp>
        <p:nvSpPr>
          <p:cNvPr id="3" name="Shape 1"/>
          <p:cNvSpPr/>
          <p:nvPr/>
        </p:nvSpPr>
        <p:spPr>
          <a:xfrm>
            <a:off x="7299960" y="1713905"/>
            <a:ext cx="30480" cy="5905738"/>
          </a:xfrm>
          <a:prstGeom prst="roundRect">
            <a:avLst>
              <a:gd name="adj" fmla="val 307107"/>
            </a:avLst>
          </a:prstGeom>
          <a:solidFill>
            <a:srgbClr val="971B55"/>
          </a:solidFill>
          <a:ln/>
        </p:spPr>
        <p:txBody>
          <a:bodyPr/>
          <a:lstStyle/>
          <a:p>
            <a:endParaRPr lang="en-US"/>
          </a:p>
        </p:txBody>
      </p:sp>
      <p:sp>
        <p:nvSpPr>
          <p:cNvPr id="4" name="Shape 2"/>
          <p:cNvSpPr/>
          <p:nvPr/>
        </p:nvSpPr>
        <p:spPr>
          <a:xfrm>
            <a:off x="6426458" y="2199918"/>
            <a:ext cx="668536" cy="30480"/>
          </a:xfrm>
          <a:prstGeom prst="roundRect">
            <a:avLst>
              <a:gd name="adj" fmla="val 307107"/>
            </a:avLst>
          </a:prstGeom>
          <a:solidFill>
            <a:srgbClr val="971B55"/>
          </a:solidFill>
          <a:ln/>
        </p:spPr>
        <p:txBody>
          <a:bodyPr/>
          <a:lstStyle/>
          <a:p>
            <a:endParaRPr lang="en-US"/>
          </a:p>
        </p:txBody>
      </p:sp>
      <p:sp>
        <p:nvSpPr>
          <p:cNvPr id="5" name="Shape 3"/>
          <p:cNvSpPr/>
          <p:nvPr/>
        </p:nvSpPr>
        <p:spPr>
          <a:xfrm>
            <a:off x="7064514" y="1964531"/>
            <a:ext cx="501372" cy="501372"/>
          </a:xfrm>
          <a:prstGeom prst="roundRect">
            <a:avLst>
              <a:gd name="adj" fmla="val 18670"/>
            </a:avLst>
          </a:prstGeom>
          <a:solidFill>
            <a:srgbClr val="7E023C"/>
          </a:solidFill>
          <a:ln w="7620">
            <a:solidFill>
              <a:srgbClr val="971B55"/>
            </a:solidFill>
            <a:prstDash val="solid"/>
          </a:ln>
        </p:spPr>
        <p:txBody>
          <a:bodyPr/>
          <a:lstStyle/>
          <a:p>
            <a:endParaRPr lang="en-US"/>
          </a:p>
        </p:txBody>
      </p:sp>
      <p:sp>
        <p:nvSpPr>
          <p:cNvPr id="6" name="Text 4"/>
          <p:cNvSpPr/>
          <p:nvPr/>
        </p:nvSpPr>
        <p:spPr>
          <a:xfrm>
            <a:off x="7157859" y="2018526"/>
            <a:ext cx="314563" cy="393263"/>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Overpass Bold" pitchFamily="34" charset="0"/>
                <a:ea typeface="Overpass Bold" pitchFamily="34" charset="-122"/>
                <a:cs typeface="Overpass Bold" pitchFamily="34" charset="-120"/>
              </a:rPr>
              <a:t>1</a:t>
            </a:r>
            <a:endParaRPr lang="en-US" sz="2450" dirty="0"/>
          </a:p>
        </p:txBody>
      </p:sp>
      <p:sp>
        <p:nvSpPr>
          <p:cNvPr id="7" name="Text 5"/>
          <p:cNvSpPr/>
          <p:nvPr/>
        </p:nvSpPr>
        <p:spPr>
          <a:xfrm>
            <a:off x="779978" y="1936671"/>
            <a:ext cx="5420916" cy="356592"/>
          </a:xfrm>
          <a:prstGeom prst="rect">
            <a:avLst/>
          </a:prstGeom>
          <a:noFill/>
          <a:ln/>
        </p:spPr>
        <p:txBody>
          <a:bodyPr wrap="none" lIns="0" tIns="0" rIns="0" bIns="0" rtlCol="0" anchor="t"/>
          <a:lstStyle/>
          <a:p>
            <a:pPr marL="0" indent="0" algn="r">
              <a:lnSpc>
                <a:spcPts val="2800"/>
              </a:lnSpc>
              <a:buNone/>
            </a:pPr>
            <a:r>
              <a:rPr lang="en-US" sz="1750" dirty="0">
                <a:solidFill>
                  <a:srgbClr val="E5E0DF"/>
                </a:solidFill>
                <a:latin typeface="Overpass" pitchFamily="34" charset="0"/>
                <a:ea typeface="Overpass" pitchFamily="34" charset="-122"/>
                <a:cs typeface="Overpass" pitchFamily="34" charset="-120"/>
              </a:rPr>
              <a:t>Use generics to improve type safety and reuse.</a:t>
            </a:r>
            <a:endParaRPr lang="en-US" sz="1750" dirty="0"/>
          </a:p>
        </p:txBody>
      </p:sp>
      <p:sp>
        <p:nvSpPr>
          <p:cNvPr id="8" name="Shape 6"/>
          <p:cNvSpPr/>
          <p:nvPr/>
        </p:nvSpPr>
        <p:spPr>
          <a:xfrm>
            <a:off x="7535406" y="3314105"/>
            <a:ext cx="668536" cy="30480"/>
          </a:xfrm>
          <a:prstGeom prst="roundRect">
            <a:avLst>
              <a:gd name="adj" fmla="val 307107"/>
            </a:avLst>
          </a:prstGeom>
          <a:solidFill>
            <a:srgbClr val="971B55"/>
          </a:solidFill>
          <a:ln/>
        </p:spPr>
        <p:txBody>
          <a:bodyPr/>
          <a:lstStyle/>
          <a:p>
            <a:endParaRPr lang="en-US"/>
          </a:p>
        </p:txBody>
      </p:sp>
      <p:sp>
        <p:nvSpPr>
          <p:cNvPr id="9" name="Shape 7"/>
          <p:cNvSpPr/>
          <p:nvPr/>
        </p:nvSpPr>
        <p:spPr>
          <a:xfrm>
            <a:off x="7064514" y="3078718"/>
            <a:ext cx="501372" cy="501372"/>
          </a:xfrm>
          <a:prstGeom prst="roundRect">
            <a:avLst>
              <a:gd name="adj" fmla="val 18670"/>
            </a:avLst>
          </a:prstGeom>
          <a:solidFill>
            <a:srgbClr val="7E023C"/>
          </a:solidFill>
          <a:ln w="7620">
            <a:solidFill>
              <a:srgbClr val="971B55"/>
            </a:solidFill>
            <a:prstDash val="solid"/>
          </a:ln>
        </p:spPr>
        <p:txBody>
          <a:bodyPr/>
          <a:lstStyle/>
          <a:p>
            <a:endParaRPr lang="en-US"/>
          </a:p>
        </p:txBody>
      </p:sp>
      <p:sp>
        <p:nvSpPr>
          <p:cNvPr id="10" name="Text 8"/>
          <p:cNvSpPr/>
          <p:nvPr/>
        </p:nvSpPr>
        <p:spPr>
          <a:xfrm>
            <a:off x="7157859" y="3132713"/>
            <a:ext cx="314563" cy="393263"/>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Overpass Bold" pitchFamily="34" charset="0"/>
                <a:ea typeface="Overpass Bold" pitchFamily="34" charset="-122"/>
                <a:cs typeface="Overpass Bold" pitchFamily="34" charset="-120"/>
              </a:rPr>
              <a:t>2</a:t>
            </a:r>
            <a:endParaRPr lang="en-US" sz="2450" dirty="0"/>
          </a:p>
        </p:txBody>
      </p:sp>
      <p:sp>
        <p:nvSpPr>
          <p:cNvPr id="11" name="Text 9"/>
          <p:cNvSpPr/>
          <p:nvPr/>
        </p:nvSpPr>
        <p:spPr>
          <a:xfrm>
            <a:off x="8429506" y="3050858"/>
            <a:ext cx="5420916" cy="356592"/>
          </a:xfrm>
          <a:prstGeom prst="rect">
            <a:avLst/>
          </a:prstGeom>
          <a:noFill/>
          <a:ln/>
        </p:spPr>
        <p:txBody>
          <a:bodyPr wrap="none" lIns="0" tIns="0" rIns="0" bIns="0"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Avoid raw types. Always specify the type.</a:t>
            </a:r>
            <a:endParaRPr lang="en-US" sz="1750" dirty="0"/>
          </a:p>
        </p:txBody>
      </p:sp>
      <p:sp>
        <p:nvSpPr>
          <p:cNvPr id="12" name="Shape 10"/>
          <p:cNvSpPr/>
          <p:nvPr/>
        </p:nvSpPr>
        <p:spPr>
          <a:xfrm>
            <a:off x="6426458" y="4316968"/>
            <a:ext cx="668536" cy="30480"/>
          </a:xfrm>
          <a:prstGeom prst="roundRect">
            <a:avLst>
              <a:gd name="adj" fmla="val 307107"/>
            </a:avLst>
          </a:prstGeom>
          <a:solidFill>
            <a:srgbClr val="971B55"/>
          </a:solidFill>
          <a:ln/>
        </p:spPr>
        <p:txBody>
          <a:bodyPr/>
          <a:lstStyle/>
          <a:p>
            <a:endParaRPr lang="en-US"/>
          </a:p>
        </p:txBody>
      </p:sp>
      <p:sp>
        <p:nvSpPr>
          <p:cNvPr id="13" name="Shape 11"/>
          <p:cNvSpPr/>
          <p:nvPr/>
        </p:nvSpPr>
        <p:spPr>
          <a:xfrm>
            <a:off x="7064514" y="4081582"/>
            <a:ext cx="501372" cy="501372"/>
          </a:xfrm>
          <a:prstGeom prst="roundRect">
            <a:avLst>
              <a:gd name="adj" fmla="val 18670"/>
            </a:avLst>
          </a:prstGeom>
          <a:solidFill>
            <a:srgbClr val="7E023C"/>
          </a:solidFill>
          <a:ln w="7620">
            <a:solidFill>
              <a:srgbClr val="971B55"/>
            </a:solidFill>
            <a:prstDash val="solid"/>
          </a:ln>
        </p:spPr>
        <p:txBody>
          <a:bodyPr/>
          <a:lstStyle/>
          <a:p>
            <a:endParaRPr lang="en-US"/>
          </a:p>
        </p:txBody>
      </p:sp>
      <p:sp>
        <p:nvSpPr>
          <p:cNvPr id="14" name="Text 12"/>
          <p:cNvSpPr/>
          <p:nvPr/>
        </p:nvSpPr>
        <p:spPr>
          <a:xfrm>
            <a:off x="7157859" y="4135576"/>
            <a:ext cx="314563" cy="393263"/>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Overpass Bold" pitchFamily="34" charset="0"/>
                <a:ea typeface="Overpass Bold" pitchFamily="34" charset="-122"/>
                <a:cs typeface="Overpass Bold" pitchFamily="34" charset="-120"/>
              </a:rPr>
              <a:t>3</a:t>
            </a:r>
            <a:endParaRPr lang="en-US" sz="2450" dirty="0"/>
          </a:p>
        </p:txBody>
      </p:sp>
      <p:sp>
        <p:nvSpPr>
          <p:cNvPr id="15" name="Text 13"/>
          <p:cNvSpPr/>
          <p:nvPr/>
        </p:nvSpPr>
        <p:spPr>
          <a:xfrm>
            <a:off x="779978" y="4053721"/>
            <a:ext cx="5420916" cy="356592"/>
          </a:xfrm>
          <a:prstGeom prst="rect">
            <a:avLst/>
          </a:prstGeom>
          <a:noFill/>
          <a:ln/>
        </p:spPr>
        <p:txBody>
          <a:bodyPr wrap="none" lIns="0" tIns="0" rIns="0" bIns="0" rtlCol="0" anchor="t"/>
          <a:lstStyle/>
          <a:p>
            <a:pPr marL="0" indent="0" algn="r">
              <a:lnSpc>
                <a:spcPts val="2800"/>
              </a:lnSpc>
              <a:buNone/>
            </a:pPr>
            <a:r>
              <a:rPr lang="en-US" sz="1750" dirty="0">
                <a:solidFill>
                  <a:srgbClr val="E5E0DF"/>
                </a:solidFill>
                <a:latin typeface="Overpass" pitchFamily="34" charset="0"/>
                <a:ea typeface="Overpass" pitchFamily="34" charset="-122"/>
                <a:cs typeface="Overpass" pitchFamily="34" charset="-120"/>
              </a:rPr>
              <a:t>Use meaningful type parameter names.</a:t>
            </a:r>
            <a:endParaRPr lang="en-US" sz="1750" dirty="0"/>
          </a:p>
        </p:txBody>
      </p:sp>
      <p:sp>
        <p:nvSpPr>
          <p:cNvPr id="16" name="Shape 14"/>
          <p:cNvSpPr/>
          <p:nvPr/>
        </p:nvSpPr>
        <p:spPr>
          <a:xfrm>
            <a:off x="7535406" y="5319832"/>
            <a:ext cx="668536" cy="30480"/>
          </a:xfrm>
          <a:prstGeom prst="roundRect">
            <a:avLst>
              <a:gd name="adj" fmla="val 307107"/>
            </a:avLst>
          </a:prstGeom>
          <a:solidFill>
            <a:srgbClr val="971B55"/>
          </a:solidFill>
          <a:ln/>
        </p:spPr>
        <p:txBody>
          <a:bodyPr/>
          <a:lstStyle/>
          <a:p>
            <a:endParaRPr lang="en-US"/>
          </a:p>
        </p:txBody>
      </p:sp>
      <p:sp>
        <p:nvSpPr>
          <p:cNvPr id="17" name="Shape 15"/>
          <p:cNvSpPr/>
          <p:nvPr/>
        </p:nvSpPr>
        <p:spPr>
          <a:xfrm>
            <a:off x="7064514" y="5084445"/>
            <a:ext cx="501372" cy="501372"/>
          </a:xfrm>
          <a:prstGeom prst="roundRect">
            <a:avLst>
              <a:gd name="adj" fmla="val 18670"/>
            </a:avLst>
          </a:prstGeom>
          <a:solidFill>
            <a:srgbClr val="7E023C"/>
          </a:solidFill>
          <a:ln w="7620">
            <a:solidFill>
              <a:srgbClr val="971B55"/>
            </a:solidFill>
            <a:prstDash val="solid"/>
          </a:ln>
        </p:spPr>
        <p:txBody>
          <a:bodyPr/>
          <a:lstStyle/>
          <a:p>
            <a:endParaRPr lang="en-US"/>
          </a:p>
        </p:txBody>
      </p:sp>
      <p:sp>
        <p:nvSpPr>
          <p:cNvPr id="18" name="Text 16"/>
          <p:cNvSpPr/>
          <p:nvPr/>
        </p:nvSpPr>
        <p:spPr>
          <a:xfrm>
            <a:off x="7157859" y="5138440"/>
            <a:ext cx="314563" cy="393263"/>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Overpass Bold" pitchFamily="34" charset="0"/>
                <a:ea typeface="Overpass Bold" pitchFamily="34" charset="-122"/>
                <a:cs typeface="Overpass Bold" pitchFamily="34" charset="-120"/>
              </a:rPr>
              <a:t>4</a:t>
            </a:r>
            <a:endParaRPr lang="en-US" sz="2450" dirty="0"/>
          </a:p>
        </p:txBody>
      </p:sp>
      <p:sp>
        <p:nvSpPr>
          <p:cNvPr id="19" name="Text 17"/>
          <p:cNvSpPr/>
          <p:nvPr/>
        </p:nvSpPr>
        <p:spPr>
          <a:xfrm>
            <a:off x="8429506" y="5056584"/>
            <a:ext cx="5420916" cy="356592"/>
          </a:xfrm>
          <a:prstGeom prst="rect">
            <a:avLst/>
          </a:prstGeom>
          <a:noFill/>
          <a:ln/>
        </p:spPr>
        <p:txBody>
          <a:bodyPr wrap="none" lIns="0" tIns="0" rIns="0" bIns="0"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Understand type erasure limitations.</a:t>
            </a:r>
            <a:endParaRPr lang="en-US" sz="1750" dirty="0"/>
          </a:p>
        </p:txBody>
      </p:sp>
      <p:sp>
        <p:nvSpPr>
          <p:cNvPr id="20" name="Shape 18"/>
          <p:cNvSpPr/>
          <p:nvPr/>
        </p:nvSpPr>
        <p:spPr>
          <a:xfrm>
            <a:off x="6426458" y="6322695"/>
            <a:ext cx="668536" cy="30480"/>
          </a:xfrm>
          <a:prstGeom prst="roundRect">
            <a:avLst>
              <a:gd name="adj" fmla="val 307107"/>
            </a:avLst>
          </a:prstGeom>
          <a:solidFill>
            <a:srgbClr val="971B55"/>
          </a:solidFill>
          <a:ln/>
        </p:spPr>
        <p:txBody>
          <a:bodyPr/>
          <a:lstStyle/>
          <a:p>
            <a:endParaRPr lang="en-US"/>
          </a:p>
        </p:txBody>
      </p:sp>
      <p:sp>
        <p:nvSpPr>
          <p:cNvPr id="21" name="Shape 19"/>
          <p:cNvSpPr/>
          <p:nvPr/>
        </p:nvSpPr>
        <p:spPr>
          <a:xfrm>
            <a:off x="7064514" y="6087308"/>
            <a:ext cx="501372" cy="501372"/>
          </a:xfrm>
          <a:prstGeom prst="roundRect">
            <a:avLst>
              <a:gd name="adj" fmla="val 18670"/>
            </a:avLst>
          </a:prstGeom>
          <a:solidFill>
            <a:srgbClr val="7E023C"/>
          </a:solidFill>
          <a:ln w="7620">
            <a:solidFill>
              <a:srgbClr val="971B55"/>
            </a:solidFill>
            <a:prstDash val="solid"/>
          </a:ln>
        </p:spPr>
        <p:txBody>
          <a:bodyPr/>
          <a:lstStyle/>
          <a:p>
            <a:endParaRPr lang="en-US"/>
          </a:p>
        </p:txBody>
      </p:sp>
      <p:sp>
        <p:nvSpPr>
          <p:cNvPr id="22" name="Text 20"/>
          <p:cNvSpPr/>
          <p:nvPr/>
        </p:nvSpPr>
        <p:spPr>
          <a:xfrm>
            <a:off x="7157859" y="6141303"/>
            <a:ext cx="314563" cy="393263"/>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Overpass Bold" pitchFamily="34" charset="0"/>
                <a:ea typeface="Overpass Bold" pitchFamily="34" charset="-122"/>
                <a:cs typeface="Overpass Bold" pitchFamily="34" charset="-120"/>
              </a:rPr>
              <a:t>5</a:t>
            </a:r>
            <a:endParaRPr lang="en-US" sz="2450" dirty="0"/>
          </a:p>
        </p:txBody>
      </p:sp>
      <p:sp>
        <p:nvSpPr>
          <p:cNvPr id="23" name="Text 21"/>
          <p:cNvSpPr/>
          <p:nvPr/>
        </p:nvSpPr>
        <p:spPr>
          <a:xfrm>
            <a:off x="779978" y="6059448"/>
            <a:ext cx="5420916" cy="356592"/>
          </a:xfrm>
          <a:prstGeom prst="rect">
            <a:avLst/>
          </a:prstGeom>
          <a:noFill/>
          <a:ln/>
        </p:spPr>
        <p:txBody>
          <a:bodyPr wrap="none" lIns="0" tIns="0" rIns="0" bIns="0" rtlCol="0" anchor="t"/>
          <a:lstStyle/>
          <a:p>
            <a:pPr marL="0" indent="0" algn="r">
              <a:lnSpc>
                <a:spcPts val="2800"/>
              </a:lnSpc>
              <a:buNone/>
            </a:pPr>
            <a:r>
              <a:rPr lang="en-US" sz="1750" dirty="0">
                <a:solidFill>
                  <a:srgbClr val="E5E0DF"/>
                </a:solidFill>
                <a:latin typeface="Overpass" pitchFamily="34" charset="0"/>
                <a:ea typeface="Overpass" pitchFamily="34" charset="-122"/>
                <a:cs typeface="Overpass" pitchFamily="34" charset="-120"/>
              </a:rPr>
              <a:t>Use bounded types and wildcards when needed.</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3008709"/>
            <a:ext cx="5632490"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Conclusion</a:t>
            </a:r>
            <a:endParaRPr lang="en-US" sz="4400" dirty="0"/>
          </a:p>
        </p:txBody>
      </p:sp>
      <p:sp>
        <p:nvSpPr>
          <p:cNvPr id="4" name="Text 1"/>
          <p:cNvSpPr/>
          <p:nvPr/>
        </p:nvSpPr>
        <p:spPr>
          <a:xfrm>
            <a:off x="6324124" y="4071699"/>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Generics improve type safety and code reuse. They are a powerful tool in Java. Explore advanced topics. Mastering generics is key. Write robust code with them.</a:t>
            </a:r>
            <a:endParaRPr lang="en-US" sz="18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up of a pen&#10;&#10;AI-generated content may be incorrect.">
            <a:extLst>
              <a:ext uri="{FF2B5EF4-FFF2-40B4-BE49-F238E27FC236}">
                <a16:creationId xmlns:a16="http://schemas.microsoft.com/office/drawing/2014/main" id="{A5AAA464-5AA6-A46F-2A35-6B4F7BA991B8}"/>
              </a:ext>
            </a:extLst>
          </p:cNvPr>
          <p:cNvPicPr>
            <a:picLocks noGrp="1" noChangeAspect="1"/>
          </p:cNvPicPr>
          <p:nvPr>
            <p:ph idx="1"/>
          </p:nvPr>
        </p:nvPicPr>
        <p:blipFill>
          <a:blip r:embed="rId2"/>
          <a:stretch>
            <a:fillRect/>
          </a:stretch>
        </p:blipFill>
        <p:spPr>
          <a:xfrm>
            <a:off x="1130622" y="1376508"/>
            <a:ext cx="9733887" cy="5469207"/>
          </a:xfrm>
          <a:prstGeom prst="rect">
            <a:avLst/>
          </a:prstGeom>
        </p:spPr>
      </p:pic>
    </p:spTree>
    <p:extLst>
      <p:ext uri="{BB962C8B-B14F-4D97-AF65-F5344CB8AC3E}">
        <p14:creationId xmlns:p14="http://schemas.microsoft.com/office/powerpoint/2010/main" val="3405089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121218"/>
            <a:ext cx="7468553" cy="1408033"/>
          </a:xfrm>
          <a:prstGeom prst="rect">
            <a:avLst/>
          </a:prstGeom>
          <a:noFill/>
          <a:ln/>
        </p:spPr>
        <p:txBody>
          <a:bodyPr wrap="squar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Generic Programming in Java: A Deep Dive</a:t>
            </a:r>
            <a:endParaRPr lang="en-US" sz="4400" dirty="0"/>
          </a:p>
        </p:txBody>
      </p:sp>
      <p:sp>
        <p:nvSpPr>
          <p:cNvPr id="4" name="Text 1"/>
          <p:cNvSpPr/>
          <p:nvPr/>
        </p:nvSpPr>
        <p:spPr>
          <a:xfrm>
            <a:off x="6324124" y="3888224"/>
            <a:ext cx="7468553" cy="1532096"/>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This presentation explores generic programming in Java. We'll uncover how generics enhance type safety and code reusability. This journey covers fundamental concepts to best practices. Master generics for robust Java development.</a:t>
            </a:r>
            <a:endParaRPr lang="en-US" sz="1850" dirty="0"/>
          </a:p>
        </p:txBody>
      </p:sp>
      <p:sp>
        <p:nvSpPr>
          <p:cNvPr id="6" name="Text 3"/>
          <p:cNvSpPr/>
          <p:nvPr/>
        </p:nvSpPr>
        <p:spPr>
          <a:xfrm>
            <a:off x="6453068" y="5850017"/>
            <a:ext cx="124897" cy="97512"/>
          </a:xfrm>
          <a:prstGeom prst="rect">
            <a:avLst/>
          </a:prstGeom>
          <a:noFill/>
          <a:ln/>
        </p:spPr>
        <p:txBody>
          <a:bodyPr wrap="none" lIns="0" tIns="0" rIns="0" bIns="0" rtlCol="0" anchor="t"/>
          <a:lstStyle/>
          <a:p>
            <a:pPr marL="0" indent="0" algn="ctr">
              <a:lnSpc>
                <a:spcPts val="750"/>
              </a:lnSpc>
              <a:buNone/>
            </a:pPr>
            <a:r>
              <a:rPr lang="en-US" sz="750" dirty="0">
                <a:solidFill>
                  <a:srgbClr val="3C3838"/>
                </a:solidFill>
                <a:latin typeface="Overpass Medium" pitchFamily="34" charset="0"/>
                <a:ea typeface="Overpass Medium" pitchFamily="34" charset="-122"/>
                <a:cs typeface="Overpass Medium" pitchFamily="34" charset="-120"/>
              </a:rPr>
              <a:t>SK</a:t>
            </a:r>
            <a:endParaRPr lang="en-US" sz="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373862"/>
            <a:ext cx="5936099"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Introduction to Generics</a:t>
            </a:r>
            <a:endParaRPr lang="en-US" sz="4400" dirty="0"/>
          </a:p>
        </p:txBody>
      </p:sp>
      <p:sp>
        <p:nvSpPr>
          <p:cNvPr id="4" name="Shape 1"/>
          <p:cNvSpPr/>
          <p:nvPr/>
        </p:nvSpPr>
        <p:spPr>
          <a:xfrm>
            <a:off x="837724" y="2706053"/>
            <a:ext cx="538520" cy="538520"/>
          </a:xfrm>
          <a:prstGeom prst="roundRect">
            <a:avLst>
              <a:gd name="adj" fmla="val 18670"/>
            </a:avLst>
          </a:prstGeom>
          <a:solidFill>
            <a:srgbClr val="7E023C"/>
          </a:solidFill>
          <a:ln w="7620">
            <a:solidFill>
              <a:srgbClr val="971B55"/>
            </a:solidFill>
            <a:prstDash val="solid"/>
          </a:ln>
        </p:spPr>
        <p:txBody>
          <a:bodyPr/>
          <a:lstStyle/>
          <a:p>
            <a:endParaRPr lang="en-US"/>
          </a:p>
        </p:txBody>
      </p:sp>
      <p:sp>
        <p:nvSpPr>
          <p:cNvPr id="5" name="Text 2"/>
          <p:cNvSpPr/>
          <p:nvPr/>
        </p:nvSpPr>
        <p:spPr>
          <a:xfrm>
            <a:off x="1615559" y="2706053"/>
            <a:ext cx="2836783" cy="703898"/>
          </a:xfrm>
          <a:prstGeom prst="rect">
            <a:avLst/>
          </a:prstGeom>
          <a:noFill/>
          <a:ln/>
        </p:spPr>
        <p:txBody>
          <a:bodyPr wrap="squar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What is Generic Programming?</a:t>
            </a:r>
            <a:endParaRPr lang="en-US" sz="2200" dirty="0"/>
          </a:p>
        </p:txBody>
      </p:sp>
      <p:sp>
        <p:nvSpPr>
          <p:cNvPr id="6" name="Text 3"/>
          <p:cNvSpPr/>
          <p:nvPr/>
        </p:nvSpPr>
        <p:spPr>
          <a:xfrm>
            <a:off x="1615559" y="3553539"/>
            <a:ext cx="2836783" cy="1532096"/>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Code that operates on various data types without needing to be rewritten for each type.</a:t>
            </a:r>
            <a:endParaRPr lang="en-US" sz="1850" dirty="0"/>
          </a:p>
        </p:txBody>
      </p:sp>
      <p:sp>
        <p:nvSpPr>
          <p:cNvPr id="7" name="Shape 4"/>
          <p:cNvSpPr/>
          <p:nvPr/>
        </p:nvSpPr>
        <p:spPr>
          <a:xfrm>
            <a:off x="4691658" y="2706053"/>
            <a:ext cx="538520" cy="538520"/>
          </a:xfrm>
          <a:prstGeom prst="roundRect">
            <a:avLst>
              <a:gd name="adj" fmla="val 18670"/>
            </a:avLst>
          </a:prstGeom>
          <a:solidFill>
            <a:srgbClr val="7E023C"/>
          </a:solidFill>
          <a:ln w="7620">
            <a:solidFill>
              <a:srgbClr val="971B55"/>
            </a:solidFill>
            <a:prstDash val="solid"/>
          </a:ln>
        </p:spPr>
        <p:txBody>
          <a:bodyPr/>
          <a:lstStyle/>
          <a:p>
            <a:endParaRPr lang="en-US"/>
          </a:p>
        </p:txBody>
      </p:sp>
      <p:sp>
        <p:nvSpPr>
          <p:cNvPr id="8" name="Text 5"/>
          <p:cNvSpPr/>
          <p:nvPr/>
        </p:nvSpPr>
        <p:spPr>
          <a:xfrm>
            <a:off x="5469493" y="2706053"/>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Benefits of Generics</a:t>
            </a:r>
            <a:endParaRPr lang="en-US" sz="2200" dirty="0"/>
          </a:p>
        </p:txBody>
      </p:sp>
      <p:sp>
        <p:nvSpPr>
          <p:cNvPr id="9" name="Text 6"/>
          <p:cNvSpPr/>
          <p:nvPr/>
        </p:nvSpPr>
        <p:spPr>
          <a:xfrm>
            <a:off x="5469493" y="3201591"/>
            <a:ext cx="2836783" cy="1532096"/>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Type safety, code reuse, and improved readability through explicit type information.</a:t>
            </a:r>
            <a:endParaRPr lang="en-US" sz="1850" dirty="0"/>
          </a:p>
        </p:txBody>
      </p:sp>
      <p:sp>
        <p:nvSpPr>
          <p:cNvPr id="10" name="Shape 7"/>
          <p:cNvSpPr/>
          <p:nvPr/>
        </p:nvSpPr>
        <p:spPr>
          <a:xfrm>
            <a:off x="837724" y="5594152"/>
            <a:ext cx="538520" cy="538520"/>
          </a:xfrm>
          <a:prstGeom prst="roundRect">
            <a:avLst>
              <a:gd name="adj" fmla="val 18670"/>
            </a:avLst>
          </a:prstGeom>
          <a:solidFill>
            <a:srgbClr val="7E023C"/>
          </a:solidFill>
          <a:ln w="7620">
            <a:solidFill>
              <a:srgbClr val="971B55"/>
            </a:solidFill>
            <a:prstDash val="solid"/>
          </a:ln>
        </p:spPr>
        <p:txBody>
          <a:bodyPr/>
          <a:lstStyle/>
          <a:p>
            <a:endParaRPr lang="en-US"/>
          </a:p>
        </p:txBody>
      </p:sp>
      <p:sp>
        <p:nvSpPr>
          <p:cNvPr id="11" name="Text 8"/>
          <p:cNvSpPr/>
          <p:nvPr/>
        </p:nvSpPr>
        <p:spPr>
          <a:xfrm>
            <a:off x="1615559" y="5594152"/>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Java 5 (2004)</a:t>
            </a:r>
            <a:endParaRPr lang="en-US" sz="2200" dirty="0"/>
          </a:p>
        </p:txBody>
      </p:sp>
      <p:sp>
        <p:nvSpPr>
          <p:cNvPr id="12" name="Text 9"/>
          <p:cNvSpPr/>
          <p:nvPr/>
        </p:nvSpPr>
        <p:spPr>
          <a:xfrm>
            <a:off x="1615559" y="6089690"/>
            <a:ext cx="6690717"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Generics were introduced. Before Java 5, all objects were handled as type `Object`.</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325166"/>
            <a:ext cx="5632490"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Generic Classes</a:t>
            </a:r>
            <a:endParaRPr lang="en-US" sz="4400" dirty="0"/>
          </a:p>
        </p:txBody>
      </p:sp>
      <p:sp>
        <p:nvSpPr>
          <p:cNvPr id="4" name="Shape 1"/>
          <p:cNvSpPr/>
          <p:nvPr/>
        </p:nvSpPr>
        <p:spPr>
          <a:xfrm>
            <a:off x="6324124" y="2388156"/>
            <a:ext cx="3614618" cy="2521506"/>
          </a:xfrm>
          <a:prstGeom prst="roundRect">
            <a:avLst>
              <a:gd name="adj" fmla="val 3987"/>
            </a:avLst>
          </a:prstGeom>
          <a:solidFill>
            <a:srgbClr val="7E023C"/>
          </a:solidFill>
          <a:ln w="7620">
            <a:solidFill>
              <a:srgbClr val="971B55"/>
            </a:solidFill>
            <a:prstDash val="solid"/>
          </a:ln>
        </p:spPr>
        <p:txBody>
          <a:bodyPr/>
          <a:lstStyle/>
          <a:p>
            <a:endParaRPr lang="en-US"/>
          </a:p>
        </p:txBody>
      </p:sp>
      <p:sp>
        <p:nvSpPr>
          <p:cNvPr id="5" name="Text 2"/>
          <p:cNvSpPr/>
          <p:nvPr/>
        </p:nvSpPr>
        <p:spPr>
          <a:xfrm>
            <a:off x="6571059" y="2635091"/>
            <a:ext cx="2991088"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Defining a Generic Class</a:t>
            </a:r>
            <a:endParaRPr lang="en-US" sz="2200" dirty="0"/>
          </a:p>
        </p:txBody>
      </p:sp>
      <p:sp>
        <p:nvSpPr>
          <p:cNvPr id="6" name="Text 3"/>
          <p:cNvSpPr/>
          <p:nvPr/>
        </p:nvSpPr>
        <p:spPr>
          <a:xfrm>
            <a:off x="6571059" y="3130629"/>
            <a:ext cx="3120747" cy="1532096"/>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`public class Box&lt;T&gt; { ... }` Use type parameters to create a class that works with different data types.</a:t>
            </a:r>
            <a:endParaRPr lang="en-US" sz="1850" dirty="0"/>
          </a:p>
        </p:txBody>
      </p:sp>
      <p:sp>
        <p:nvSpPr>
          <p:cNvPr id="7" name="Shape 4"/>
          <p:cNvSpPr/>
          <p:nvPr/>
        </p:nvSpPr>
        <p:spPr>
          <a:xfrm>
            <a:off x="10178058" y="2388156"/>
            <a:ext cx="3614618" cy="2521506"/>
          </a:xfrm>
          <a:prstGeom prst="roundRect">
            <a:avLst>
              <a:gd name="adj" fmla="val 3987"/>
            </a:avLst>
          </a:prstGeom>
          <a:solidFill>
            <a:srgbClr val="7E023C"/>
          </a:solidFill>
          <a:ln w="7620">
            <a:solidFill>
              <a:srgbClr val="971B55"/>
            </a:solidFill>
            <a:prstDash val="solid"/>
          </a:ln>
        </p:spPr>
        <p:txBody>
          <a:bodyPr/>
          <a:lstStyle/>
          <a:p>
            <a:endParaRPr lang="en-US"/>
          </a:p>
        </p:txBody>
      </p:sp>
      <p:sp>
        <p:nvSpPr>
          <p:cNvPr id="8" name="Text 5"/>
          <p:cNvSpPr/>
          <p:nvPr/>
        </p:nvSpPr>
        <p:spPr>
          <a:xfrm>
            <a:off x="10424993" y="2635091"/>
            <a:ext cx="3012996"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Type Parameter Naming</a:t>
            </a:r>
            <a:endParaRPr lang="en-US" sz="2200" dirty="0"/>
          </a:p>
        </p:txBody>
      </p:sp>
      <p:sp>
        <p:nvSpPr>
          <p:cNvPr id="9" name="Text 6"/>
          <p:cNvSpPr/>
          <p:nvPr/>
        </p:nvSpPr>
        <p:spPr>
          <a:xfrm>
            <a:off x="10424993" y="3130629"/>
            <a:ext cx="3120747" cy="1532096"/>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Common conventions include `T`, `E`, `K`, `V`, etc. These represent types, elements, keys and values.</a:t>
            </a:r>
            <a:endParaRPr lang="en-US" sz="1850" dirty="0"/>
          </a:p>
        </p:txBody>
      </p:sp>
      <p:sp>
        <p:nvSpPr>
          <p:cNvPr id="10" name="Shape 7"/>
          <p:cNvSpPr/>
          <p:nvPr/>
        </p:nvSpPr>
        <p:spPr>
          <a:xfrm>
            <a:off x="6324124" y="5148977"/>
            <a:ext cx="7468553" cy="1755458"/>
          </a:xfrm>
          <a:prstGeom prst="roundRect">
            <a:avLst>
              <a:gd name="adj" fmla="val 5727"/>
            </a:avLst>
          </a:prstGeom>
          <a:solidFill>
            <a:srgbClr val="7E023C"/>
          </a:solidFill>
          <a:ln w="7620">
            <a:solidFill>
              <a:srgbClr val="971B55"/>
            </a:solidFill>
            <a:prstDash val="solid"/>
          </a:ln>
        </p:spPr>
        <p:txBody>
          <a:bodyPr/>
          <a:lstStyle/>
          <a:p>
            <a:endParaRPr lang="en-US"/>
          </a:p>
        </p:txBody>
      </p:sp>
      <p:sp>
        <p:nvSpPr>
          <p:cNvPr id="11" name="Text 8"/>
          <p:cNvSpPr/>
          <p:nvPr/>
        </p:nvSpPr>
        <p:spPr>
          <a:xfrm>
            <a:off x="6571059" y="5395913"/>
            <a:ext cx="3168729"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Multiple Type Parameters</a:t>
            </a:r>
            <a:endParaRPr lang="en-US" sz="2200" dirty="0"/>
          </a:p>
        </p:txBody>
      </p:sp>
      <p:sp>
        <p:nvSpPr>
          <p:cNvPr id="12" name="Text 9"/>
          <p:cNvSpPr/>
          <p:nvPr/>
        </p:nvSpPr>
        <p:spPr>
          <a:xfrm>
            <a:off x="6571059" y="5891451"/>
            <a:ext cx="6974681"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`public class Pair&lt;K, V&gt; { ... }` You can use multiple type parameters in a single class.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2294215"/>
            <a:ext cx="5632490"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Generic Methods</a:t>
            </a:r>
            <a:endParaRPr lang="en-US" sz="4400" dirty="0"/>
          </a:p>
        </p:txBody>
      </p:sp>
      <p:sp>
        <p:nvSpPr>
          <p:cNvPr id="3" name="Text 1"/>
          <p:cNvSpPr/>
          <p:nvPr/>
        </p:nvSpPr>
        <p:spPr>
          <a:xfrm>
            <a:off x="837724" y="3596521"/>
            <a:ext cx="3266599"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FFFFFF"/>
                </a:solidFill>
                <a:latin typeface="Overpass Bold" pitchFamily="34" charset="0"/>
                <a:ea typeface="Overpass Bold" pitchFamily="34" charset="-122"/>
                <a:cs typeface="Overpass Bold" pitchFamily="34" charset="-120"/>
              </a:rPr>
              <a:t>Defining a Generic Method</a:t>
            </a:r>
            <a:endParaRPr lang="en-US" sz="2200" dirty="0"/>
          </a:p>
        </p:txBody>
      </p:sp>
      <p:sp>
        <p:nvSpPr>
          <p:cNvPr id="4" name="Text 2"/>
          <p:cNvSpPr/>
          <p:nvPr/>
        </p:nvSpPr>
        <p:spPr>
          <a:xfrm>
            <a:off x="837724" y="4187785"/>
            <a:ext cx="3928586"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`public &lt;T&gt; T doSomething(T input) { ... }` Methods can also be generic.</a:t>
            </a:r>
            <a:endParaRPr lang="en-US" sz="1850" dirty="0"/>
          </a:p>
        </p:txBody>
      </p:sp>
      <p:sp>
        <p:nvSpPr>
          <p:cNvPr id="5" name="Text 3"/>
          <p:cNvSpPr/>
          <p:nvPr/>
        </p:nvSpPr>
        <p:spPr>
          <a:xfrm>
            <a:off x="5357813" y="3596521"/>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FFFFFF"/>
                </a:solidFill>
                <a:latin typeface="Overpass Bold" pitchFamily="34" charset="0"/>
                <a:ea typeface="Overpass Bold" pitchFamily="34" charset="-122"/>
                <a:cs typeface="Overpass Bold" pitchFamily="34" charset="-120"/>
              </a:rPr>
              <a:t>Type Inference</a:t>
            </a:r>
            <a:endParaRPr lang="en-US" sz="2200" dirty="0"/>
          </a:p>
        </p:txBody>
      </p:sp>
      <p:sp>
        <p:nvSpPr>
          <p:cNvPr id="6" name="Text 4"/>
          <p:cNvSpPr/>
          <p:nvPr/>
        </p:nvSpPr>
        <p:spPr>
          <a:xfrm>
            <a:off x="5357813" y="4187785"/>
            <a:ext cx="3928586" cy="1532096"/>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Java often infers the type parameter, reducing verbosity. No need to specify &lt;String&gt; when calling it.</a:t>
            </a:r>
            <a:endParaRPr lang="en-US" sz="1850" dirty="0"/>
          </a:p>
        </p:txBody>
      </p:sp>
      <p:sp>
        <p:nvSpPr>
          <p:cNvPr id="7" name="Text 5"/>
          <p:cNvSpPr/>
          <p:nvPr/>
        </p:nvSpPr>
        <p:spPr>
          <a:xfrm>
            <a:off x="9877901" y="3596521"/>
            <a:ext cx="3291959"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FFFFFF"/>
                </a:solidFill>
                <a:latin typeface="Overpass Bold" pitchFamily="34" charset="0"/>
                <a:ea typeface="Overpass Bold" pitchFamily="34" charset="-122"/>
                <a:cs typeface="Overpass Bold" pitchFamily="34" charset="-120"/>
              </a:rPr>
              <a:t>Bounded Type Parameters</a:t>
            </a:r>
            <a:endParaRPr lang="en-US" sz="2200" dirty="0"/>
          </a:p>
        </p:txBody>
      </p:sp>
      <p:sp>
        <p:nvSpPr>
          <p:cNvPr id="8" name="Text 6"/>
          <p:cNvSpPr/>
          <p:nvPr/>
        </p:nvSpPr>
        <p:spPr>
          <a:xfrm>
            <a:off x="9877901" y="4187785"/>
            <a:ext cx="3928586"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`&lt;T extends Number&gt;` Limits the types that can be used. Use `extends` with interfaces too.</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977033"/>
            <a:ext cx="6586776"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Bounded Type Parameters</a:t>
            </a:r>
            <a:endParaRPr lang="en-US" sz="4400" dirty="0"/>
          </a:p>
        </p:txBody>
      </p:sp>
      <p:pic>
        <p:nvPicPr>
          <p:cNvPr id="4" name="Image 1" descr="preencoded.png"/>
          <p:cNvPicPr>
            <a:picLocks noChangeAspect="1"/>
          </p:cNvPicPr>
          <p:nvPr/>
        </p:nvPicPr>
        <p:blipFill>
          <a:blip r:embed="rId4"/>
          <a:stretch>
            <a:fillRect/>
          </a:stretch>
        </p:blipFill>
        <p:spPr>
          <a:xfrm>
            <a:off x="6324124" y="3040023"/>
            <a:ext cx="562451" cy="562451"/>
          </a:xfrm>
          <a:prstGeom prst="rect">
            <a:avLst/>
          </a:prstGeom>
        </p:spPr>
      </p:pic>
      <p:sp>
        <p:nvSpPr>
          <p:cNvPr id="5" name="Text 1"/>
          <p:cNvSpPr/>
          <p:nvPr/>
        </p:nvSpPr>
        <p:spPr>
          <a:xfrm>
            <a:off x="6324124" y="3841790"/>
            <a:ext cx="2250162"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&lt;? extends Type&gt;</a:t>
            </a:r>
            <a:endParaRPr lang="en-US" sz="2200" dirty="0"/>
          </a:p>
        </p:txBody>
      </p:sp>
      <p:sp>
        <p:nvSpPr>
          <p:cNvPr id="6" name="Text 2"/>
          <p:cNvSpPr/>
          <p:nvPr/>
        </p:nvSpPr>
        <p:spPr>
          <a:xfrm>
            <a:off x="6324124" y="4337328"/>
            <a:ext cx="2250162"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Upper Bound. Allows any subclass of `Type`.</a:t>
            </a:r>
            <a:endParaRPr lang="en-US" sz="1850" dirty="0"/>
          </a:p>
        </p:txBody>
      </p:sp>
      <p:pic>
        <p:nvPicPr>
          <p:cNvPr id="7" name="Image 2" descr="preencoded.png"/>
          <p:cNvPicPr>
            <a:picLocks noChangeAspect="1"/>
          </p:cNvPicPr>
          <p:nvPr/>
        </p:nvPicPr>
        <p:blipFill>
          <a:blip r:embed="rId5"/>
          <a:stretch>
            <a:fillRect/>
          </a:stretch>
        </p:blipFill>
        <p:spPr>
          <a:xfrm>
            <a:off x="8933259" y="3040023"/>
            <a:ext cx="562451" cy="562451"/>
          </a:xfrm>
          <a:prstGeom prst="rect">
            <a:avLst/>
          </a:prstGeom>
        </p:spPr>
      </p:pic>
      <p:sp>
        <p:nvSpPr>
          <p:cNvPr id="8" name="Text 3"/>
          <p:cNvSpPr/>
          <p:nvPr/>
        </p:nvSpPr>
        <p:spPr>
          <a:xfrm>
            <a:off x="8933259" y="3841790"/>
            <a:ext cx="2250162"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&lt;? super Type&gt;</a:t>
            </a:r>
            <a:endParaRPr lang="en-US" sz="2200" dirty="0"/>
          </a:p>
        </p:txBody>
      </p:sp>
      <p:sp>
        <p:nvSpPr>
          <p:cNvPr id="9" name="Text 4"/>
          <p:cNvSpPr/>
          <p:nvPr/>
        </p:nvSpPr>
        <p:spPr>
          <a:xfrm>
            <a:off x="8933259" y="4337328"/>
            <a:ext cx="2250162"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Lower Bound. Allows any superclass of `Type`.</a:t>
            </a:r>
            <a:endParaRPr lang="en-US" sz="1850" dirty="0"/>
          </a:p>
        </p:txBody>
      </p:sp>
      <p:pic>
        <p:nvPicPr>
          <p:cNvPr id="10" name="Image 3" descr="preencoded.png"/>
          <p:cNvPicPr>
            <a:picLocks noChangeAspect="1"/>
          </p:cNvPicPr>
          <p:nvPr/>
        </p:nvPicPr>
        <p:blipFill>
          <a:blip r:embed="rId6"/>
          <a:stretch>
            <a:fillRect/>
          </a:stretch>
        </p:blipFill>
        <p:spPr>
          <a:xfrm>
            <a:off x="11542395" y="3040023"/>
            <a:ext cx="562570" cy="562570"/>
          </a:xfrm>
          <a:prstGeom prst="rect">
            <a:avLst/>
          </a:prstGeom>
        </p:spPr>
      </p:pic>
      <p:sp>
        <p:nvSpPr>
          <p:cNvPr id="11" name="Text 5"/>
          <p:cNvSpPr/>
          <p:nvPr/>
        </p:nvSpPr>
        <p:spPr>
          <a:xfrm>
            <a:off x="11542395" y="3841909"/>
            <a:ext cx="2250281"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Using `extends`</a:t>
            </a:r>
            <a:endParaRPr lang="en-US" sz="2200" dirty="0"/>
          </a:p>
        </p:txBody>
      </p:sp>
      <p:sp>
        <p:nvSpPr>
          <p:cNvPr id="12" name="Text 6"/>
          <p:cNvSpPr/>
          <p:nvPr/>
        </p:nvSpPr>
        <p:spPr>
          <a:xfrm>
            <a:off x="11542395" y="4337447"/>
            <a:ext cx="2250281" cy="1915120"/>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`&lt;T extends Comparable&lt;T&gt;&gt;` ensure the class implements the interface.</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1367909"/>
            <a:ext cx="5632490"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Wildcards</a:t>
            </a:r>
            <a:endParaRPr lang="en-US" sz="4400" dirty="0"/>
          </a:p>
        </p:txBody>
      </p:sp>
      <p:sp>
        <p:nvSpPr>
          <p:cNvPr id="3" name="Shape 1"/>
          <p:cNvSpPr/>
          <p:nvPr/>
        </p:nvSpPr>
        <p:spPr>
          <a:xfrm>
            <a:off x="837724" y="2550676"/>
            <a:ext cx="2159079" cy="1357193"/>
          </a:xfrm>
          <a:prstGeom prst="roundRect">
            <a:avLst>
              <a:gd name="adj" fmla="val 7408"/>
            </a:avLst>
          </a:prstGeom>
          <a:solidFill>
            <a:srgbClr val="7E023C"/>
          </a:solidFill>
          <a:ln w="7620">
            <a:solidFill>
              <a:srgbClr val="971B55"/>
            </a:solidFill>
            <a:prstDash val="solid"/>
          </a:ln>
        </p:spPr>
        <p:txBody>
          <a:bodyPr/>
          <a:lstStyle/>
          <a:p>
            <a:endParaRPr lang="en-US"/>
          </a:p>
        </p:txBody>
      </p:sp>
      <p:sp>
        <p:nvSpPr>
          <p:cNvPr id="4" name="Text 2"/>
          <p:cNvSpPr/>
          <p:nvPr/>
        </p:nvSpPr>
        <p:spPr>
          <a:xfrm>
            <a:off x="1748909" y="3018830"/>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1</a:t>
            </a:r>
            <a:endParaRPr lang="en-US" sz="2650" dirty="0"/>
          </a:p>
        </p:txBody>
      </p:sp>
      <p:sp>
        <p:nvSpPr>
          <p:cNvPr id="5" name="Text 3"/>
          <p:cNvSpPr/>
          <p:nvPr/>
        </p:nvSpPr>
        <p:spPr>
          <a:xfrm>
            <a:off x="3236119" y="2789992"/>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&lt;?&gt;</a:t>
            </a:r>
            <a:endParaRPr lang="en-US" sz="2200" dirty="0"/>
          </a:p>
        </p:txBody>
      </p:sp>
      <p:sp>
        <p:nvSpPr>
          <p:cNvPr id="6" name="Text 4"/>
          <p:cNvSpPr/>
          <p:nvPr/>
        </p:nvSpPr>
        <p:spPr>
          <a:xfrm>
            <a:off x="3236119" y="3285530"/>
            <a:ext cx="4505682"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Unbounded. Represents an unknown type.</a:t>
            </a:r>
            <a:endParaRPr lang="en-US" sz="1850" dirty="0"/>
          </a:p>
        </p:txBody>
      </p:sp>
      <p:sp>
        <p:nvSpPr>
          <p:cNvPr id="7" name="Shape 5"/>
          <p:cNvSpPr/>
          <p:nvPr/>
        </p:nvSpPr>
        <p:spPr>
          <a:xfrm>
            <a:off x="3116461" y="3892629"/>
            <a:ext cx="10556558" cy="15240"/>
          </a:xfrm>
          <a:prstGeom prst="roundRect">
            <a:avLst>
              <a:gd name="adj" fmla="val 659712"/>
            </a:avLst>
          </a:prstGeom>
          <a:solidFill>
            <a:srgbClr val="971B55"/>
          </a:solidFill>
          <a:ln/>
        </p:spPr>
        <p:txBody>
          <a:bodyPr/>
          <a:lstStyle/>
          <a:p>
            <a:endParaRPr lang="en-US"/>
          </a:p>
        </p:txBody>
      </p:sp>
      <p:sp>
        <p:nvSpPr>
          <p:cNvPr id="8" name="Shape 6"/>
          <p:cNvSpPr/>
          <p:nvPr/>
        </p:nvSpPr>
        <p:spPr>
          <a:xfrm>
            <a:off x="837724" y="4027527"/>
            <a:ext cx="4318278" cy="1357193"/>
          </a:xfrm>
          <a:prstGeom prst="roundRect">
            <a:avLst>
              <a:gd name="adj" fmla="val 7408"/>
            </a:avLst>
          </a:prstGeom>
          <a:solidFill>
            <a:srgbClr val="7E023C"/>
          </a:solidFill>
          <a:ln w="7620">
            <a:solidFill>
              <a:srgbClr val="971B55"/>
            </a:solidFill>
            <a:prstDash val="solid"/>
          </a:ln>
        </p:spPr>
        <p:txBody>
          <a:bodyPr/>
          <a:lstStyle/>
          <a:p>
            <a:endParaRPr lang="en-US"/>
          </a:p>
        </p:txBody>
      </p:sp>
      <p:sp>
        <p:nvSpPr>
          <p:cNvPr id="9" name="Text 7"/>
          <p:cNvSpPr/>
          <p:nvPr/>
        </p:nvSpPr>
        <p:spPr>
          <a:xfrm>
            <a:off x="2828568" y="4495681"/>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2</a:t>
            </a:r>
            <a:endParaRPr lang="en-US" sz="2650" dirty="0"/>
          </a:p>
        </p:txBody>
      </p:sp>
      <p:sp>
        <p:nvSpPr>
          <p:cNvPr id="10" name="Text 8"/>
          <p:cNvSpPr/>
          <p:nvPr/>
        </p:nvSpPr>
        <p:spPr>
          <a:xfrm>
            <a:off x="5395317" y="4266843"/>
            <a:ext cx="2933700"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&lt;? extends SomeClass&gt;</a:t>
            </a:r>
            <a:endParaRPr lang="en-US" sz="2200" dirty="0"/>
          </a:p>
        </p:txBody>
      </p:sp>
      <p:sp>
        <p:nvSpPr>
          <p:cNvPr id="11" name="Text 9"/>
          <p:cNvSpPr/>
          <p:nvPr/>
        </p:nvSpPr>
        <p:spPr>
          <a:xfrm>
            <a:off x="5395317" y="4762381"/>
            <a:ext cx="5064919"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Upper Bounded. Allows subtypes of `SomeClass`.</a:t>
            </a:r>
            <a:endParaRPr lang="en-US" sz="1850" dirty="0"/>
          </a:p>
        </p:txBody>
      </p:sp>
      <p:sp>
        <p:nvSpPr>
          <p:cNvPr id="12" name="Shape 10"/>
          <p:cNvSpPr/>
          <p:nvPr/>
        </p:nvSpPr>
        <p:spPr>
          <a:xfrm>
            <a:off x="5275659" y="5369481"/>
            <a:ext cx="8397359" cy="15240"/>
          </a:xfrm>
          <a:prstGeom prst="roundRect">
            <a:avLst>
              <a:gd name="adj" fmla="val 659712"/>
            </a:avLst>
          </a:prstGeom>
          <a:solidFill>
            <a:srgbClr val="971B55"/>
          </a:solidFill>
          <a:ln/>
        </p:spPr>
        <p:txBody>
          <a:bodyPr/>
          <a:lstStyle/>
          <a:p>
            <a:endParaRPr lang="en-US"/>
          </a:p>
        </p:txBody>
      </p:sp>
      <p:sp>
        <p:nvSpPr>
          <p:cNvPr id="13" name="Shape 11"/>
          <p:cNvSpPr/>
          <p:nvPr/>
        </p:nvSpPr>
        <p:spPr>
          <a:xfrm>
            <a:off x="837724" y="5504378"/>
            <a:ext cx="6477476" cy="1357193"/>
          </a:xfrm>
          <a:prstGeom prst="roundRect">
            <a:avLst>
              <a:gd name="adj" fmla="val 7408"/>
            </a:avLst>
          </a:prstGeom>
          <a:solidFill>
            <a:srgbClr val="7E023C"/>
          </a:solidFill>
          <a:ln w="7620">
            <a:solidFill>
              <a:srgbClr val="971B55"/>
            </a:solidFill>
            <a:prstDash val="solid"/>
          </a:ln>
        </p:spPr>
        <p:txBody>
          <a:bodyPr/>
          <a:lstStyle/>
          <a:p>
            <a:endParaRPr lang="en-US"/>
          </a:p>
        </p:txBody>
      </p:sp>
      <p:sp>
        <p:nvSpPr>
          <p:cNvPr id="14" name="Text 12"/>
          <p:cNvSpPr/>
          <p:nvPr/>
        </p:nvSpPr>
        <p:spPr>
          <a:xfrm>
            <a:off x="3908107" y="5972532"/>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3</a:t>
            </a:r>
            <a:endParaRPr lang="en-US" sz="2650" dirty="0"/>
          </a:p>
        </p:txBody>
      </p:sp>
      <p:sp>
        <p:nvSpPr>
          <p:cNvPr id="15" name="Text 13"/>
          <p:cNvSpPr/>
          <p:nvPr/>
        </p:nvSpPr>
        <p:spPr>
          <a:xfrm>
            <a:off x="7554516" y="5743694"/>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&lt;? super SomeClass&gt;</a:t>
            </a:r>
            <a:endParaRPr lang="en-US" sz="2200" dirty="0"/>
          </a:p>
        </p:txBody>
      </p:sp>
      <p:sp>
        <p:nvSpPr>
          <p:cNvPr id="16" name="Text 14"/>
          <p:cNvSpPr/>
          <p:nvPr/>
        </p:nvSpPr>
        <p:spPr>
          <a:xfrm>
            <a:off x="7554516" y="6239232"/>
            <a:ext cx="3801428"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Lower Bounded. Allows supertypes.</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276945"/>
            <a:ext cx="5632490"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Type Erasure</a:t>
            </a:r>
            <a:endParaRPr lang="en-US" sz="4400" dirty="0"/>
          </a:p>
        </p:txBody>
      </p:sp>
      <p:pic>
        <p:nvPicPr>
          <p:cNvPr id="4" name="Image 1" descr="preencoded.png"/>
          <p:cNvPicPr>
            <a:picLocks noChangeAspect="1"/>
          </p:cNvPicPr>
          <p:nvPr/>
        </p:nvPicPr>
        <p:blipFill>
          <a:blip r:embed="rId4"/>
          <a:stretch>
            <a:fillRect/>
          </a:stretch>
        </p:blipFill>
        <p:spPr>
          <a:xfrm>
            <a:off x="837724" y="2339935"/>
            <a:ext cx="1196816" cy="1740218"/>
          </a:xfrm>
          <a:prstGeom prst="rect">
            <a:avLst/>
          </a:prstGeom>
        </p:spPr>
      </p:pic>
      <p:sp>
        <p:nvSpPr>
          <p:cNvPr id="5" name="Text 1"/>
          <p:cNvSpPr/>
          <p:nvPr/>
        </p:nvSpPr>
        <p:spPr>
          <a:xfrm>
            <a:off x="2393513" y="2579251"/>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What is Type Erasure?</a:t>
            </a:r>
            <a:endParaRPr lang="en-US" sz="2200" dirty="0"/>
          </a:p>
        </p:txBody>
      </p:sp>
      <p:sp>
        <p:nvSpPr>
          <p:cNvPr id="6" name="Text 2"/>
          <p:cNvSpPr/>
          <p:nvPr/>
        </p:nvSpPr>
        <p:spPr>
          <a:xfrm>
            <a:off x="2393513" y="3074789"/>
            <a:ext cx="5912763"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Java compiler removes type parameters at compile time.</a:t>
            </a:r>
            <a:endParaRPr lang="en-US" sz="1850" dirty="0"/>
          </a:p>
        </p:txBody>
      </p:sp>
      <p:pic>
        <p:nvPicPr>
          <p:cNvPr id="7" name="Image 2" descr="preencoded.png"/>
          <p:cNvPicPr>
            <a:picLocks noChangeAspect="1"/>
          </p:cNvPicPr>
          <p:nvPr/>
        </p:nvPicPr>
        <p:blipFill>
          <a:blip r:embed="rId5"/>
          <a:stretch>
            <a:fillRect/>
          </a:stretch>
        </p:blipFill>
        <p:spPr>
          <a:xfrm>
            <a:off x="837724" y="4080153"/>
            <a:ext cx="1196816" cy="1436251"/>
          </a:xfrm>
          <a:prstGeom prst="rect">
            <a:avLst/>
          </a:prstGeom>
        </p:spPr>
      </p:pic>
      <p:sp>
        <p:nvSpPr>
          <p:cNvPr id="8" name="Text 3"/>
          <p:cNvSpPr/>
          <p:nvPr/>
        </p:nvSpPr>
        <p:spPr>
          <a:xfrm>
            <a:off x="2393513" y="4319468"/>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Consequences</a:t>
            </a:r>
            <a:endParaRPr lang="en-US" sz="2200" dirty="0"/>
          </a:p>
        </p:txBody>
      </p:sp>
      <p:sp>
        <p:nvSpPr>
          <p:cNvPr id="9" name="Text 4"/>
          <p:cNvSpPr/>
          <p:nvPr/>
        </p:nvSpPr>
        <p:spPr>
          <a:xfrm>
            <a:off x="2393513" y="4815007"/>
            <a:ext cx="5912763"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Generics exist only at compile time, not runtime.</a:t>
            </a:r>
            <a:endParaRPr lang="en-US" sz="1850" dirty="0"/>
          </a:p>
        </p:txBody>
      </p:sp>
      <p:pic>
        <p:nvPicPr>
          <p:cNvPr id="10" name="Image 3" descr="preencoded.png"/>
          <p:cNvPicPr>
            <a:picLocks noChangeAspect="1"/>
          </p:cNvPicPr>
          <p:nvPr/>
        </p:nvPicPr>
        <p:blipFill>
          <a:blip r:embed="rId6"/>
          <a:stretch>
            <a:fillRect/>
          </a:stretch>
        </p:blipFill>
        <p:spPr>
          <a:xfrm>
            <a:off x="837724" y="5516404"/>
            <a:ext cx="1196816" cy="1436251"/>
          </a:xfrm>
          <a:prstGeom prst="rect">
            <a:avLst/>
          </a:prstGeom>
        </p:spPr>
      </p:pic>
      <p:sp>
        <p:nvSpPr>
          <p:cNvPr id="11" name="Text 5"/>
          <p:cNvSpPr/>
          <p:nvPr/>
        </p:nvSpPr>
        <p:spPr>
          <a:xfrm>
            <a:off x="2393513" y="5755719"/>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Limitations</a:t>
            </a:r>
            <a:endParaRPr lang="en-US" sz="2200" dirty="0"/>
          </a:p>
        </p:txBody>
      </p:sp>
      <p:sp>
        <p:nvSpPr>
          <p:cNvPr id="12" name="Text 6"/>
          <p:cNvSpPr/>
          <p:nvPr/>
        </p:nvSpPr>
        <p:spPr>
          <a:xfrm>
            <a:off x="2393513" y="6251258"/>
            <a:ext cx="5912763"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Cannot create instances of type parameters at runtime.</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427798"/>
            <a:ext cx="6204942"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Generics and Inheritance</a:t>
            </a:r>
            <a:endParaRPr lang="en-US" sz="4400" dirty="0"/>
          </a:p>
        </p:txBody>
      </p:sp>
      <p:pic>
        <p:nvPicPr>
          <p:cNvPr id="3" name="Image 0" descr="preencoded.png"/>
          <p:cNvPicPr>
            <a:picLocks noChangeAspect="1"/>
          </p:cNvPicPr>
          <p:nvPr/>
        </p:nvPicPr>
        <p:blipFill>
          <a:blip r:embed="rId3"/>
          <a:stretch>
            <a:fillRect/>
          </a:stretch>
        </p:blipFill>
        <p:spPr>
          <a:xfrm>
            <a:off x="3007638" y="2610564"/>
            <a:ext cx="2137529" cy="1357193"/>
          </a:xfrm>
          <a:prstGeom prst="rect">
            <a:avLst/>
          </a:prstGeom>
        </p:spPr>
      </p:pic>
      <p:sp>
        <p:nvSpPr>
          <p:cNvPr id="4" name="Text 1"/>
          <p:cNvSpPr/>
          <p:nvPr/>
        </p:nvSpPr>
        <p:spPr>
          <a:xfrm>
            <a:off x="3907988" y="3246358"/>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1</a:t>
            </a:r>
            <a:endParaRPr lang="en-US" sz="2650" dirty="0"/>
          </a:p>
        </p:txBody>
      </p:sp>
      <p:sp>
        <p:nvSpPr>
          <p:cNvPr id="5" name="Text 2"/>
          <p:cNvSpPr/>
          <p:nvPr/>
        </p:nvSpPr>
        <p:spPr>
          <a:xfrm>
            <a:off x="5384482" y="2849880"/>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Wildcards</a:t>
            </a:r>
            <a:endParaRPr lang="en-US" sz="2200" dirty="0"/>
          </a:p>
        </p:txBody>
      </p:sp>
      <p:sp>
        <p:nvSpPr>
          <p:cNvPr id="6" name="Text 3"/>
          <p:cNvSpPr/>
          <p:nvPr/>
        </p:nvSpPr>
        <p:spPr>
          <a:xfrm>
            <a:off x="5384482" y="3345418"/>
            <a:ext cx="4063365"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Achieve covariance or contravariance.</a:t>
            </a:r>
            <a:endParaRPr lang="en-US" sz="1850" dirty="0"/>
          </a:p>
        </p:txBody>
      </p:sp>
      <p:sp>
        <p:nvSpPr>
          <p:cNvPr id="7" name="Shape 4"/>
          <p:cNvSpPr/>
          <p:nvPr/>
        </p:nvSpPr>
        <p:spPr>
          <a:xfrm>
            <a:off x="5204936" y="3982402"/>
            <a:ext cx="8527971" cy="15240"/>
          </a:xfrm>
          <a:prstGeom prst="roundRect">
            <a:avLst>
              <a:gd name="adj" fmla="val 659712"/>
            </a:avLst>
          </a:prstGeom>
          <a:solidFill>
            <a:srgbClr val="971B55"/>
          </a:solidFill>
          <a:ln/>
        </p:spPr>
        <p:txBody>
          <a:bodyPr/>
          <a:lstStyle/>
          <a:p>
            <a:endParaRPr lang="en-US"/>
          </a:p>
        </p:txBody>
      </p:sp>
      <p:pic>
        <p:nvPicPr>
          <p:cNvPr id="8" name="Image 1" descr="preencoded.png"/>
          <p:cNvPicPr>
            <a:picLocks noChangeAspect="1"/>
          </p:cNvPicPr>
          <p:nvPr/>
        </p:nvPicPr>
        <p:blipFill>
          <a:blip r:embed="rId4"/>
          <a:stretch>
            <a:fillRect/>
          </a:stretch>
        </p:blipFill>
        <p:spPr>
          <a:xfrm>
            <a:off x="1938814" y="4027527"/>
            <a:ext cx="4275058" cy="1357193"/>
          </a:xfrm>
          <a:prstGeom prst="rect">
            <a:avLst/>
          </a:prstGeom>
        </p:spPr>
      </p:pic>
      <p:sp>
        <p:nvSpPr>
          <p:cNvPr id="9" name="Text 5"/>
          <p:cNvSpPr/>
          <p:nvPr/>
        </p:nvSpPr>
        <p:spPr>
          <a:xfrm>
            <a:off x="3907988" y="4495681"/>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2</a:t>
            </a:r>
            <a:endParaRPr lang="en-US" sz="2650" dirty="0"/>
          </a:p>
        </p:txBody>
      </p:sp>
      <p:sp>
        <p:nvSpPr>
          <p:cNvPr id="10" name="Text 6"/>
          <p:cNvSpPr/>
          <p:nvPr/>
        </p:nvSpPr>
        <p:spPr>
          <a:xfrm>
            <a:off x="6453187" y="4266843"/>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Not Covariant</a:t>
            </a:r>
            <a:endParaRPr lang="en-US" sz="2200" dirty="0"/>
          </a:p>
        </p:txBody>
      </p:sp>
      <p:sp>
        <p:nvSpPr>
          <p:cNvPr id="11" name="Text 7"/>
          <p:cNvSpPr/>
          <p:nvPr/>
        </p:nvSpPr>
        <p:spPr>
          <a:xfrm>
            <a:off x="6453187" y="4762381"/>
            <a:ext cx="4704278"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`List&lt;String&gt;` is not subtype of `List&lt;Object&gt;`.</a:t>
            </a:r>
            <a:endParaRPr lang="en-US" sz="1850" dirty="0"/>
          </a:p>
        </p:txBody>
      </p:sp>
      <p:sp>
        <p:nvSpPr>
          <p:cNvPr id="12" name="Shape 8"/>
          <p:cNvSpPr/>
          <p:nvPr/>
        </p:nvSpPr>
        <p:spPr>
          <a:xfrm>
            <a:off x="6273641" y="5399365"/>
            <a:ext cx="7459266" cy="15240"/>
          </a:xfrm>
          <a:prstGeom prst="roundRect">
            <a:avLst>
              <a:gd name="adj" fmla="val 659712"/>
            </a:avLst>
          </a:prstGeom>
          <a:solidFill>
            <a:srgbClr val="971B55"/>
          </a:solidFill>
          <a:ln/>
        </p:spPr>
        <p:txBody>
          <a:bodyPr/>
          <a:lstStyle/>
          <a:p>
            <a:endParaRPr lang="en-US"/>
          </a:p>
        </p:txBody>
      </p:sp>
      <p:pic>
        <p:nvPicPr>
          <p:cNvPr id="13" name="Image 2" descr="preencoded.png"/>
          <p:cNvPicPr>
            <a:picLocks noChangeAspect="1"/>
          </p:cNvPicPr>
          <p:nvPr/>
        </p:nvPicPr>
        <p:blipFill>
          <a:blip r:embed="rId5"/>
          <a:stretch>
            <a:fillRect/>
          </a:stretch>
        </p:blipFill>
        <p:spPr>
          <a:xfrm>
            <a:off x="870109" y="5444490"/>
            <a:ext cx="6412587" cy="1357193"/>
          </a:xfrm>
          <a:prstGeom prst="rect">
            <a:avLst/>
          </a:prstGeom>
        </p:spPr>
      </p:pic>
      <p:sp>
        <p:nvSpPr>
          <p:cNvPr id="14" name="Text 9"/>
          <p:cNvSpPr/>
          <p:nvPr/>
        </p:nvSpPr>
        <p:spPr>
          <a:xfrm>
            <a:off x="3908107" y="5912644"/>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3</a:t>
            </a:r>
            <a:endParaRPr lang="en-US" sz="2650" dirty="0"/>
          </a:p>
        </p:txBody>
      </p:sp>
      <p:sp>
        <p:nvSpPr>
          <p:cNvPr id="15" name="Text 10"/>
          <p:cNvSpPr/>
          <p:nvPr/>
        </p:nvSpPr>
        <p:spPr>
          <a:xfrm>
            <a:off x="7522012" y="5683806"/>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Flexible Signatures</a:t>
            </a:r>
            <a:endParaRPr lang="en-US" sz="2200" dirty="0"/>
          </a:p>
        </p:txBody>
      </p:sp>
      <p:sp>
        <p:nvSpPr>
          <p:cNvPr id="16" name="Text 11"/>
          <p:cNvSpPr/>
          <p:nvPr/>
        </p:nvSpPr>
        <p:spPr>
          <a:xfrm>
            <a:off x="7522012" y="6179344"/>
            <a:ext cx="3144441"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Use wildcards to create them.</a:t>
            </a:r>
            <a:endParaRPr lang="en-US" sz="1850"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6</TotalTime>
  <Words>548</Words>
  <Application>Microsoft Office PowerPoint</Application>
  <PresentationFormat>Custom</PresentationFormat>
  <Paragraphs>91</Paragraphs>
  <Slides>12</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Overpass Bold</vt:lpstr>
      <vt:lpstr>Overpass</vt:lpstr>
      <vt:lpstr>Arial</vt:lpstr>
      <vt:lpstr>Overpass Medium</vt:lpstr>
      <vt:lpstr>Wingdings 3</vt:lpstr>
      <vt:lpstr>Century Gothic</vt:lpstr>
      <vt:lpstr>Ion</vt:lpstr>
      <vt:lpstr>JAIPUR NATIONAL UNIVERSITY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shubham kashyap</cp:lastModifiedBy>
  <cp:revision>2</cp:revision>
  <dcterms:created xsi:type="dcterms:W3CDTF">2025-03-27T11:10:43Z</dcterms:created>
  <dcterms:modified xsi:type="dcterms:W3CDTF">2025-03-27T11:17:45Z</dcterms:modified>
</cp:coreProperties>
</file>